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0"/>
  </p:notesMasterIdLst>
  <p:sldIdLst>
    <p:sldId id="268" r:id="rId2"/>
    <p:sldId id="269" r:id="rId3"/>
    <p:sldId id="271" r:id="rId4"/>
    <p:sldId id="279" r:id="rId5"/>
    <p:sldId id="501" r:id="rId6"/>
    <p:sldId id="499" r:id="rId7"/>
    <p:sldId id="334" r:id="rId8"/>
    <p:sldId id="366" r:id="rId9"/>
    <p:sldId id="331" r:id="rId10"/>
    <p:sldId id="502" r:id="rId11"/>
    <p:sldId id="503" r:id="rId12"/>
    <p:sldId id="504" r:id="rId13"/>
    <p:sldId id="505" r:id="rId14"/>
    <p:sldId id="506" r:id="rId15"/>
    <p:sldId id="507" r:id="rId16"/>
    <p:sldId id="508" r:id="rId17"/>
    <p:sldId id="360" r:id="rId18"/>
    <p:sldId id="330" r:id="rId19"/>
    <p:sldId id="321" r:id="rId20"/>
    <p:sldId id="284" r:id="rId21"/>
    <p:sldId id="324" r:id="rId22"/>
    <p:sldId id="496" r:id="rId23"/>
    <p:sldId id="497" r:id="rId24"/>
    <p:sldId id="498" r:id="rId25"/>
    <p:sldId id="322" r:id="rId26"/>
    <p:sldId id="323" r:id="rId27"/>
    <p:sldId id="325" r:id="rId28"/>
    <p:sldId id="326" r:id="rId29"/>
    <p:sldId id="273" r:id="rId30"/>
    <p:sldId id="274" r:id="rId31"/>
    <p:sldId id="300" r:id="rId32"/>
    <p:sldId id="362" r:id="rId33"/>
    <p:sldId id="363" r:id="rId34"/>
    <p:sldId id="287" r:id="rId35"/>
    <p:sldId id="365" r:id="rId36"/>
    <p:sldId id="510" r:id="rId37"/>
    <p:sldId id="511" r:id="rId38"/>
    <p:sldId id="512" r:id="rId39"/>
    <p:sldId id="513" r:id="rId40"/>
    <p:sldId id="514" r:id="rId41"/>
    <p:sldId id="493" r:id="rId42"/>
    <p:sldId id="340" r:id="rId43"/>
    <p:sldId id="515" r:id="rId44"/>
    <p:sldId id="383" r:id="rId45"/>
    <p:sldId id="384" r:id="rId46"/>
    <p:sldId id="414" r:id="rId47"/>
    <p:sldId id="415" r:id="rId48"/>
    <p:sldId id="416" r:id="rId49"/>
    <p:sldId id="387" r:id="rId50"/>
    <p:sldId id="483" r:id="rId51"/>
    <p:sldId id="481" r:id="rId52"/>
    <p:sldId id="482" r:id="rId53"/>
    <p:sldId id="406" r:id="rId54"/>
    <p:sldId id="479" r:id="rId55"/>
    <p:sldId id="520" r:id="rId56"/>
    <p:sldId id="407" r:id="rId57"/>
    <p:sldId id="386" r:id="rId58"/>
    <p:sldId id="388" r:id="rId59"/>
    <p:sldId id="436" r:id="rId60"/>
    <p:sldId id="466" r:id="rId61"/>
    <p:sldId id="516" r:id="rId62"/>
    <p:sldId id="517" r:id="rId63"/>
    <p:sldId id="467" r:id="rId64"/>
    <p:sldId id="367" r:id="rId65"/>
    <p:sldId id="435" r:id="rId66"/>
    <p:sldId id="434" r:id="rId67"/>
    <p:sldId id="469" r:id="rId68"/>
    <p:sldId id="374" r:id="rId69"/>
    <p:sldId id="437" r:id="rId70"/>
    <p:sldId id="439" r:id="rId71"/>
    <p:sldId id="440" r:id="rId72"/>
    <p:sldId id="470" r:id="rId73"/>
    <p:sldId id="378" r:id="rId74"/>
    <p:sldId id="445" r:id="rId75"/>
    <p:sldId id="446" r:id="rId76"/>
    <p:sldId id="471" r:id="rId77"/>
    <p:sldId id="396" r:id="rId78"/>
    <p:sldId id="444" r:id="rId79"/>
    <p:sldId id="443" r:id="rId80"/>
    <p:sldId id="521" r:id="rId81"/>
    <p:sldId id="442" r:id="rId82"/>
    <p:sldId id="394" r:id="rId83"/>
    <p:sldId id="473" r:id="rId84"/>
    <p:sldId id="380" r:id="rId85"/>
    <p:sldId id="519" r:id="rId86"/>
    <p:sldId id="449" r:id="rId87"/>
    <p:sldId id="451" r:id="rId88"/>
    <p:sldId id="472" r:id="rId89"/>
    <p:sldId id="478" r:id="rId90"/>
    <p:sldId id="448" r:id="rId91"/>
    <p:sldId id="474" r:id="rId92"/>
    <p:sldId id="450" r:id="rId93"/>
    <p:sldId id="412" r:id="rId94"/>
    <p:sldId id="413" r:id="rId95"/>
    <p:sldId id="382" r:id="rId96"/>
    <p:sldId id="518" r:id="rId97"/>
    <p:sldId id="410" r:id="rId98"/>
    <p:sldId id="409" r:id="rId99"/>
    <p:sldId id="475" r:id="rId100"/>
    <p:sldId id="390" r:id="rId101"/>
    <p:sldId id="452" r:id="rId102"/>
    <p:sldId id="453" r:id="rId103"/>
    <p:sldId id="454" r:id="rId104"/>
    <p:sldId id="455" r:id="rId105"/>
    <p:sldId id="456" r:id="rId106"/>
    <p:sldId id="392" r:id="rId107"/>
    <p:sldId id="457" r:id="rId108"/>
    <p:sldId id="458" r:id="rId109"/>
    <p:sldId id="459" r:id="rId110"/>
    <p:sldId id="460" r:id="rId111"/>
    <p:sldId id="461" r:id="rId112"/>
    <p:sldId id="524" r:id="rId113"/>
    <p:sldId id="525" r:id="rId114"/>
    <p:sldId id="526" r:id="rId115"/>
    <p:sldId id="527" r:id="rId116"/>
    <p:sldId id="528" r:id="rId117"/>
    <p:sldId id="529" r:id="rId118"/>
    <p:sldId id="530" r:id="rId119"/>
    <p:sldId id="531" r:id="rId120"/>
    <p:sldId id="532" r:id="rId121"/>
    <p:sldId id="533" r:id="rId122"/>
    <p:sldId id="534" r:id="rId123"/>
    <p:sldId id="535" r:id="rId124"/>
    <p:sldId id="536" r:id="rId125"/>
    <p:sldId id="537" r:id="rId126"/>
    <p:sldId id="538" r:id="rId127"/>
    <p:sldId id="539" r:id="rId128"/>
    <p:sldId id="540" r:id="rId129"/>
    <p:sldId id="541" r:id="rId130"/>
    <p:sldId id="542" r:id="rId131"/>
    <p:sldId id="543" r:id="rId132"/>
    <p:sldId id="544" r:id="rId133"/>
    <p:sldId id="545" r:id="rId134"/>
    <p:sldId id="546" r:id="rId135"/>
    <p:sldId id="547" r:id="rId136"/>
    <p:sldId id="548" r:id="rId137"/>
    <p:sldId id="549" r:id="rId138"/>
    <p:sldId id="567" r:id="rId139"/>
    <p:sldId id="568" r:id="rId140"/>
    <p:sldId id="569" r:id="rId141"/>
    <p:sldId id="570" r:id="rId142"/>
    <p:sldId id="571" r:id="rId143"/>
    <p:sldId id="572" r:id="rId144"/>
    <p:sldId id="573" r:id="rId145"/>
    <p:sldId id="574" r:id="rId146"/>
    <p:sldId id="575" r:id="rId147"/>
    <p:sldId id="550" r:id="rId148"/>
    <p:sldId id="551" r:id="rId149"/>
    <p:sldId id="552" r:id="rId150"/>
    <p:sldId id="555" r:id="rId151"/>
    <p:sldId id="556" r:id="rId152"/>
    <p:sldId id="557" r:id="rId153"/>
    <p:sldId id="558" r:id="rId154"/>
    <p:sldId id="559" r:id="rId155"/>
    <p:sldId id="560" r:id="rId156"/>
    <p:sldId id="561" r:id="rId157"/>
    <p:sldId id="562" r:id="rId158"/>
    <p:sldId id="563" r:id="rId159"/>
    <p:sldId id="564" r:id="rId160"/>
    <p:sldId id="565" r:id="rId161"/>
    <p:sldId id="566" r:id="rId162"/>
    <p:sldId id="553" r:id="rId163"/>
    <p:sldId id="554" r:id="rId164"/>
    <p:sldId id="500" r:id="rId165"/>
    <p:sldId id="523" r:id="rId166"/>
    <p:sldId id="357" r:id="rId167"/>
    <p:sldId id="358" r:id="rId168"/>
    <p:sldId id="359" r:id="rId16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2" autoAdjust="0"/>
    <p:restoredTop sz="95749" autoAdjust="0"/>
  </p:normalViewPr>
  <p:slideViewPr>
    <p:cSldViewPr snapToGrid="0">
      <p:cViewPr>
        <p:scale>
          <a:sx n="100" d="100"/>
          <a:sy n="100" d="100"/>
        </p:scale>
        <p:origin x="221" y="-14"/>
      </p:cViewPr>
      <p:guideLst/>
    </p:cSldViewPr>
  </p:slideViewPr>
  <p:outlineViewPr>
    <p:cViewPr>
      <p:scale>
        <a:sx n="33" d="100"/>
        <a:sy n="33" d="100"/>
      </p:scale>
      <p:origin x="0" y="-43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microsoft.com/office/2015/10/relationships/revisionInfo" Target="revisionInfo.xml"/><Relationship Id="rId17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4A910-C5A1-492C-83C9-1C31D252851B}" type="datetimeFigureOut">
              <a:rPr lang="en-US" smtClean="0"/>
              <a:t>5/22/2018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E7C5B9-6ADE-4AD7-9311-D790C5F9747B}" type="slidenum">
              <a:rPr lang="en-US" smtClean="0"/>
              <a:t>‹#›</a:t>
            </a:fld>
            <a:endParaRPr lang="en-US"/>
          </a:p>
        </p:txBody>
      </p:sp>
    </p:spTree>
    <p:extLst>
      <p:ext uri="{BB962C8B-B14F-4D97-AF65-F5344CB8AC3E}">
        <p14:creationId xmlns:p14="http://schemas.microsoft.com/office/powerpoint/2010/main" val="3966514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7C5B9-6ADE-4AD7-9311-D790C5F9747B}" type="slidenum">
              <a:rPr lang="en-US" smtClean="0"/>
              <a:t>9</a:t>
            </a:fld>
            <a:endParaRPr lang="en-US"/>
          </a:p>
        </p:txBody>
      </p:sp>
    </p:spTree>
    <p:extLst>
      <p:ext uri="{BB962C8B-B14F-4D97-AF65-F5344CB8AC3E}">
        <p14:creationId xmlns:p14="http://schemas.microsoft.com/office/powerpoint/2010/main" val="873037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Multiple developers can work on a single organization; however, they have to be careful to work on separate components. This is easier when any prerequisite managed solutions (shared libraries) are installed first.</a:t>
            </a:r>
            <a:endParaRPr lang="en-US" dirty="0"/>
          </a:p>
        </p:txBody>
      </p:sp>
      <p:sp>
        <p:nvSpPr>
          <p:cNvPr id="4" name="Slide Number Placeholder 3"/>
          <p:cNvSpPr>
            <a:spLocks noGrp="1"/>
          </p:cNvSpPr>
          <p:nvPr>
            <p:ph type="sldNum" sz="quarter" idx="10"/>
          </p:nvPr>
        </p:nvSpPr>
        <p:spPr/>
        <p:txBody>
          <a:bodyPr/>
          <a:lstStyle/>
          <a:p>
            <a:fld id="{7BE7C5B9-6ADE-4AD7-9311-D790C5F9747B}" type="slidenum">
              <a:rPr lang="en-US" smtClean="0"/>
              <a:t>125</a:t>
            </a:fld>
            <a:endParaRPr lang="en-US" dirty="0"/>
          </a:p>
        </p:txBody>
      </p:sp>
    </p:spTree>
    <p:extLst>
      <p:ext uri="{BB962C8B-B14F-4D97-AF65-F5344CB8AC3E}">
        <p14:creationId xmlns:p14="http://schemas.microsoft.com/office/powerpoint/2010/main" val="3476822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7C5B9-6ADE-4AD7-9311-D790C5F9747B}" type="slidenum">
              <a:rPr lang="en-US" smtClean="0"/>
              <a:t>16</a:t>
            </a:fld>
            <a:endParaRPr lang="en-US"/>
          </a:p>
        </p:txBody>
      </p:sp>
    </p:spTree>
    <p:extLst>
      <p:ext uri="{BB962C8B-B14F-4D97-AF65-F5344CB8AC3E}">
        <p14:creationId xmlns:p14="http://schemas.microsoft.com/office/powerpoint/2010/main" val="50769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7C5B9-6ADE-4AD7-9311-D790C5F9747B}" type="slidenum">
              <a:rPr lang="en-US" smtClean="0"/>
              <a:t>18</a:t>
            </a:fld>
            <a:endParaRPr lang="en-US"/>
          </a:p>
        </p:txBody>
      </p:sp>
    </p:spTree>
    <p:extLst>
      <p:ext uri="{BB962C8B-B14F-4D97-AF65-F5344CB8AC3E}">
        <p14:creationId xmlns:p14="http://schemas.microsoft.com/office/powerpoint/2010/main" val="207740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7C5B9-6ADE-4AD7-9311-D790C5F9747B}" type="slidenum">
              <a:rPr lang="en-US" smtClean="0"/>
              <a:t>32</a:t>
            </a:fld>
            <a:endParaRPr lang="en-US"/>
          </a:p>
        </p:txBody>
      </p:sp>
    </p:spTree>
    <p:extLst>
      <p:ext uri="{BB962C8B-B14F-4D97-AF65-F5344CB8AC3E}">
        <p14:creationId xmlns:p14="http://schemas.microsoft.com/office/powerpoint/2010/main" val="209460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7C5B9-6ADE-4AD7-9311-D790C5F9747B}" type="slidenum">
              <a:rPr lang="en-US" smtClean="0"/>
              <a:t>33</a:t>
            </a:fld>
            <a:endParaRPr lang="en-US"/>
          </a:p>
        </p:txBody>
      </p:sp>
    </p:spTree>
    <p:extLst>
      <p:ext uri="{BB962C8B-B14F-4D97-AF65-F5344CB8AC3E}">
        <p14:creationId xmlns:p14="http://schemas.microsoft.com/office/powerpoint/2010/main" val="4061309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7C5B9-6ADE-4AD7-9311-D790C5F9747B}" type="slidenum">
              <a:rPr lang="en-US" smtClean="0"/>
              <a:t>34</a:t>
            </a:fld>
            <a:endParaRPr lang="en-US"/>
          </a:p>
        </p:txBody>
      </p:sp>
    </p:spTree>
    <p:extLst>
      <p:ext uri="{BB962C8B-B14F-4D97-AF65-F5344CB8AC3E}">
        <p14:creationId xmlns:p14="http://schemas.microsoft.com/office/powerpoint/2010/main" val="4161579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Multiple developers can work on a single organization; however, they have to be careful to work on separate components. This is easier when any prerequisite managed solutions (shared libraries) are installed first.</a:t>
            </a:r>
            <a:endParaRPr lang="en-US" dirty="0"/>
          </a:p>
        </p:txBody>
      </p:sp>
      <p:sp>
        <p:nvSpPr>
          <p:cNvPr id="4" name="Slide Number Placeholder 3"/>
          <p:cNvSpPr>
            <a:spLocks noGrp="1"/>
          </p:cNvSpPr>
          <p:nvPr>
            <p:ph type="sldNum" sz="quarter" idx="10"/>
          </p:nvPr>
        </p:nvSpPr>
        <p:spPr/>
        <p:txBody>
          <a:bodyPr/>
          <a:lstStyle/>
          <a:p>
            <a:fld id="{7BE7C5B9-6ADE-4AD7-9311-D790C5F9747B}" type="slidenum">
              <a:rPr lang="en-US" smtClean="0"/>
              <a:t>37</a:t>
            </a:fld>
            <a:endParaRPr lang="en-US"/>
          </a:p>
        </p:txBody>
      </p:sp>
    </p:spTree>
    <p:extLst>
      <p:ext uri="{BB962C8B-B14F-4D97-AF65-F5344CB8AC3E}">
        <p14:creationId xmlns:p14="http://schemas.microsoft.com/office/powerpoint/2010/main" val="2473623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Multiple developers can work on a single organization; however, they have to be careful to work on separate components. This is easier when any prerequisite managed solutions (shared libraries) are installed first.</a:t>
            </a:r>
            <a:endParaRPr lang="en-US" dirty="0"/>
          </a:p>
        </p:txBody>
      </p:sp>
      <p:sp>
        <p:nvSpPr>
          <p:cNvPr id="4" name="Slide Number Placeholder 3"/>
          <p:cNvSpPr>
            <a:spLocks noGrp="1"/>
          </p:cNvSpPr>
          <p:nvPr>
            <p:ph type="sldNum" sz="quarter" idx="10"/>
          </p:nvPr>
        </p:nvSpPr>
        <p:spPr/>
        <p:txBody>
          <a:bodyPr/>
          <a:lstStyle/>
          <a:p>
            <a:fld id="{7BE7C5B9-6ADE-4AD7-9311-D790C5F9747B}" type="slidenum">
              <a:rPr lang="en-US" smtClean="0"/>
              <a:t>38</a:t>
            </a:fld>
            <a:endParaRPr lang="en-US"/>
          </a:p>
        </p:txBody>
      </p:sp>
    </p:spTree>
    <p:extLst>
      <p:ext uri="{BB962C8B-B14F-4D97-AF65-F5344CB8AC3E}">
        <p14:creationId xmlns:p14="http://schemas.microsoft.com/office/powerpoint/2010/main" val="975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Multiple developers can work on a single organization; however, they have to be careful to work on separate components. This is easier when any prerequisite managed solutions (shared libraries) are installed first.</a:t>
            </a:r>
            <a:endParaRPr lang="en-US" dirty="0"/>
          </a:p>
        </p:txBody>
      </p:sp>
      <p:sp>
        <p:nvSpPr>
          <p:cNvPr id="4" name="Slide Number Placeholder 3"/>
          <p:cNvSpPr>
            <a:spLocks noGrp="1"/>
          </p:cNvSpPr>
          <p:nvPr>
            <p:ph type="sldNum" sz="quarter" idx="10"/>
          </p:nvPr>
        </p:nvSpPr>
        <p:spPr/>
        <p:txBody>
          <a:bodyPr/>
          <a:lstStyle/>
          <a:p>
            <a:fld id="{7BE7C5B9-6ADE-4AD7-9311-D790C5F9747B}" type="slidenum">
              <a:rPr lang="en-US" smtClean="0"/>
              <a:t>39</a:t>
            </a:fld>
            <a:endParaRPr lang="en-US"/>
          </a:p>
        </p:txBody>
      </p:sp>
    </p:spTree>
    <p:extLst>
      <p:ext uri="{BB962C8B-B14F-4D97-AF65-F5344CB8AC3E}">
        <p14:creationId xmlns:p14="http://schemas.microsoft.com/office/powerpoint/2010/main" val="866055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t="419"/>
          <a:stretch/>
        </p:blipFill>
        <p:spPr bwMode="ltGray">
          <a:xfrm>
            <a:off x="0" y="1657775"/>
            <a:ext cx="12192000" cy="5200224"/>
          </a:xfrm>
          <a:prstGeom prst="rect">
            <a:avLst/>
          </a:prstGeom>
        </p:spPr>
      </p:pic>
      <p:sp>
        <p:nvSpPr>
          <p:cNvPr id="2" name="TextBox 1"/>
          <p:cNvSpPr txBox="1"/>
          <p:nvPr/>
        </p:nvSpPr>
        <p:spPr bwMode="black">
          <a:xfrm>
            <a:off x="269300" y="2178732"/>
            <a:ext cx="8067763" cy="1484704"/>
          </a:xfrm>
          <a:prstGeom prst="rect">
            <a:avLst/>
          </a:prstGeom>
          <a:noFill/>
        </p:spPr>
        <p:txBody>
          <a:bodyPr wrap="square" lIns="179285" tIns="143428" rIns="179285" bIns="143428" rtlCol="0">
            <a:spAutoFit/>
          </a:bodyPr>
          <a:lstStyle/>
          <a:p>
            <a:pPr>
              <a:lnSpc>
                <a:spcPct val="90000"/>
              </a:lnSpc>
              <a:spcAft>
                <a:spcPts val="588"/>
              </a:spcAft>
            </a:pPr>
            <a:r>
              <a:rPr kumimoji="0" lang="en-US" sz="4313" b="1"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Dive in deep. </a:t>
            </a:r>
            <a:br>
              <a:rPr kumimoji="0" lang="en-US" sz="4313" b="1"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br>
            <a:r>
              <a:rPr kumimoji="0" lang="en-US" sz="4313" b="1"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Emerge an expert.</a:t>
            </a:r>
            <a:endParaRPr lang="en-US" sz="1961" b="1" spc="0" baseline="0" dirty="0">
              <a:gradFill>
                <a:gsLst>
                  <a:gs pos="2917">
                    <a:schemeClr val="tx1"/>
                  </a:gs>
                  <a:gs pos="30000">
                    <a:schemeClr val="tx1"/>
                  </a:gs>
                </a:gsLst>
                <a:lin ang="5400000" scaled="0"/>
              </a:gradFill>
              <a:latin typeface="+mn-lt"/>
            </a:endParaRPr>
          </a:p>
        </p:txBody>
      </p:sp>
      <p:sp>
        <p:nvSpPr>
          <p:cNvPr id="50" name="Rectangle 49"/>
          <p:cNvSpPr/>
          <p:nvPr/>
        </p:nvSpPr>
        <p:spPr bwMode="white">
          <a:xfrm>
            <a:off x="0" y="0"/>
            <a:ext cx="12192000" cy="1635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black">
          <a:xfrm>
            <a:off x="269300" y="3515154"/>
            <a:ext cx="8067763" cy="805696"/>
          </a:xfrm>
          <a:prstGeom prst="rect">
            <a:avLst/>
          </a:prstGeom>
          <a:noFill/>
        </p:spPr>
        <p:txBody>
          <a:bodyPr wrap="square" lIns="179285" tIns="143428" rIns="179285" bIns="143428" rtlCol="0">
            <a:spAutoFit/>
          </a:bodyPr>
          <a:lstStyle/>
          <a:p>
            <a:pPr>
              <a:lnSpc>
                <a:spcPct val="90000"/>
              </a:lnSpc>
              <a:spcAft>
                <a:spcPts val="588"/>
              </a:spcAft>
            </a:pPr>
            <a:r>
              <a:rPr kumimoji="0" lang="en-US" sz="1863"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j-lt"/>
                <a:ea typeface="+mn-ea"/>
                <a:cs typeface="Segoe UI" pitchFamily="34" charset="0"/>
              </a:rPr>
              <a:t>The premier advanced-learning conference </a:t>
            </a:r>
            <a:br>
              <a:rPr kumimoji="0" lang="en-US" sz="1863"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j-lt"/>
                <a:ea typeface="+mn-ea"/>
                <a:cs typeface="Segoe UI" pitchFamily="34" charset="0"/>
              </a:rPr>
            </a:br>
            <a:r>
              <a:rPr kumimoji="0" lang="en-US" sz="1863"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j-lt"/>
                <a:ea typeface="+mn-ea"/>
                <a:cs typeface="Segoe UI" pitchFamily="34" charset="0"/>
              </a:rPr>
              <a:t>for Microsoft Dynamics and Power BI users.</a:t>
            </a:r>
            <a:endParaRPr lang="en-US" sz="1863" b="0" spc="0" baseline="0" dirty="0">
              <a:gradFill>
                <a:gsLst>
                  <a:gs pos="2917">
                    <a:schemeClr val="tx1"/>
                  </a:gs>
                  <a:gs pos="30000">
                    <a:schemeClr val="tx1"/>
                  </a:gs>
                </a:gsLst>
                <a:lin ang="5400000" scaled="0"/>
              </a:gra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86" y="354083"/>
            <a:ext cx="6318874" cy="927730"/>
          </a:xfrm>
          <a:prstGeom prst="rect">
            <a:avLst/>
          </a:prstGeom>
        </p:spPr>
      </p:pic>
    </p:spTree>
    <p:extLst>
      <p:ext uri="{BB962C8B-B14F-4D97-AF65-F5344CB8AC3E}">
        <p14:creationId xmlns:p14="http://schemas.microsoft.com/office/powerpoint/2010/main" val="206248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534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3738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2546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5290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7243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7621"/>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TextBox 6"/>
          <p:cNvSpPr txBox="1"/>
          <p:nvPr/>
        </p:nvSpPr>
        <p:spPr>
          <a:xfrm>
            <a:off x="94126" y="6328999"/>
            <a:ext cx="7436138" cy="452654"/>
          </a:xfrm>
          <a:prstGeom prst="rect">
            <a:avLst/>
          </a:prstGeom>
          <a:noFill/>
        </p:spPr>
        <p:txBody>
          <a:bodyPr wrap="square" lIns="179285" tIns="143428" rIns="179285" bIns="143428" rtlCol="0">
            <a:spAutoFit/>
          </a:bodyPr>
          <a:lstStyle/>
          <a:p>
            <a:pPr>
              <a:lnSpc>
                <a:spcPct val="90000"/>
              </a:lnSpc>
              <a:spcAft>
                <a:spcPts val="588"/>
              </a:spcAft>
            </a:pPr>
            <a:r>
              <a:rPr lang="en-US" sz="1176" baseline="0" dirty="0">
                <a:gradFill>
                  <a:gsLst>
                    <a:gs pos="2917">
                      <a:schemeClr val="tx1"/>
                    </a:gs>
                    <a:gs pos="30000">
                      <a:schemeClr val="tx1"/>
                    </a:gs>
                  </a:gsLst>
                  <a:lin ang="5400000" scaled="0"/>
                </a:gradFill>
              </a:rPr>
              <a:t>Focus | Indianapolis, IN | May 21-24, 2018</a:t>
            </a:r>
            <a:endParaRPr lang="en-US" sz="1176" dirty="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062" y="6328999"/>
            <a:ext cx="2020118" cy="296884"/>
          </a:xfrm>
          <a:prstGeom prst="rect">
            <a:avLst/>
          </a:prstGeom>
        </p:spPr>
      </p:pic>
    </p:spTree>
    <p:extLst>
      <p:ext uri="{BB962C8B-B14F-4D97-AF65-F5344CB8AC3E}">
        <p14:creationId xmlns:p14="http://schemas.microsoft.com/office/powerpoint/2010/main" val="2957475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7621"/>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5" name="TextBox 4"/>
          <p:cNvSpPr txBox="1"/>
          <p:nvPr/>
        </p:nvSpPr>
        <p:spPr>
          <a:xfrm>
            <a:off x="94126" y="6328999"/>
            <a:ext cx="7436138" cy="452654"/>
          </a:xfrm>
          <a:prstGeom prst="rect">
            <a:avLst/>
          </a:prstGeom>
          <a:noFill/>
        </p:spPr>
        <p:txBody>
          <a:bodyPr wrap="square" lIns="179285" tIns="143428" rIns="179285" bIns="143428" rtlCol="0">
            <a:spAutoFit/>
          </a:bodyPr>
          <a:lstStyle/>
          <a:p>
            <a:pPr>
              <a:lnSpc>
                <a:spcPct val="90000"/>
              </a:lnSpc>
              <a:spcAft>
                <a:spcPts val="588"/>
              </a:spcAft>
            </a:pPr>
            <a:r>
              <a:rPr lang="en-US" sz="1176" baseline="0" dirty="0">
                <a:gradFill>
                  <a:gsLst>
                    <a:gs pos="2917">
                      <a:schemeClr val="tx1"/>
                    </a:gs>
                    <a:gs pos="30000">
                      <a:schemeClr val="tx1"/>
                    </a:gs>
                  </a:gsLst>
                  <a:lin ang="5400000" scaled="0"/>
                </a:gradFill>
              </a:rPr>
              <a:t>Focus | Indianapolis, IN | May 21-24, 2018</a:t>
            </a:r>
            <a:endParaRPr lang="en-US" sz="1176"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062" y="6328999"/>
            <a:ext cx="2020118" cy="296884"/>
          </a:xfrm>
          <a:prstGeom prst="rect">
            <a:avLst/>
          </a:prstGeom>
        </p:spPr>
      </p:pic>
    </p:spTree>
    <p:extLst>
      <p:ext uri="{BB962C8B-B14F-4D97-AF65-F5344CB8AC3E}">
        <p14:creationId xmlns:p14="http://schemas.microsoft.com/office/powerpoint/2010/main" val="1695493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388412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p:nvSpPr>
        <p:spPr>
          <a:xfrm>
            <a:off x="94126" y="6328999"/>
            <a:ext cx="7436138" cy="452654"/>
          </a:xfrm>
          <a:prstGeom prst="rect">
            <a:avLst/>
          </a:prstGeom>
          <a:noFill/>
        </p:spPr>
        <p:txBody>
          <a:bodyPr wrap="square" lIns="179285" tIns="143428" rIns="179285" bIns="143428" rtlCol="0">
            <a:spAutoFit/>
          </a:bodyPr>
          <a:lstStyle/>
          <a:p>
            <a:pPr>
              <a:lnSpc>
                <a:spcPct val="90000"/>
              </a:lnSpc>
              <a:spcAft>
                <a:spcPts val="588"/>
              </a:spcAft>
            </a:pPr>
            <a:r>
              <a:rPr lang="en-US" sz="1176" baseline="0" dirty="0">
                <a:gradFill>
                  <a:gsLst>
                    <a:gs pos="2917">
                      <a:schemeClr val="tx1"/>
                    </a:gs>
                    <a:gs pos="30000">
                      <a:schemeClr val="tx1"/>
                    </a:gs>
                  </a:gsLst>
                  <a:lin ang="5400000" scaled="0"/>
                </a:gradFill>
              </a:rPr>
              <a:t>Focus | Indianapolis, IN | May 21-24, 2018</a:t>
            </a:r>
            <a:endParaRPr lang="en-US" sz="1176" dirty="0">
              <a:gradFill>
                <a:gsLst>
                  <a:gs pos="2917">
                    <a:schemeClr val="tx1"/>
                  </a:gs>
                  <a:gs pos="30000">
                    <a:schemeClr val="tx1"/>
                  </a:gs>
                </a:gsLst>
                <a:lin ang="5400000" scaled="0"/>
              </a:gradFill>
            </a:endParaRPr>
          </a:p>
        </p:txBody>
      </p:sp>
      <p:pic>
        <p:nvPicPr>
          <p:cNvPr id="61" name="Picture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062" y="6328999"/>
            <a:ext cx="2020118" cy="296884"/>
          </a:xfrm>
          <a:prstGeom prst="rect">
            <a:avLst/>
          </a:prstGeom>
        </p:spPr>
      </p:pic>
    </p:spTree>
    <p:extLst>
      <p:ext uri="{BB962C8B-B14F-4D97-AF65-F5344CB8AC3E}">
        <p14:creationId xmlns:p14="http://schemas.microsoft.com/office/powerpoint/2010/main" val="2765651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6066">
                      <a:schemeClr val="tx1"/>
                    </a:gs>
                    <a:gs pos="60000">
                      <a:schemeClr val="tx1"/>
                    </a:gs>
                  </a:gsLst>
                  <a:lin ang="5400000" scaled="0"/>
                </a:gradFill>
              </a:defRPr>
            </a:lvl1pPr>
          </a:lstStyle>
          <a:p>
            <a:r>
              <a:rPr lang="en-US" dirty="0"/>
              <a:t>Section title</a:t>
            </a:r>
          </a:p>
        </p:txBody>
      </p:sp>
      <p:sp>
        <p:nvSpPr>
          <p:cNvPr id="5" name="TextBox 4"/>
          <p:cNvSpPr txBox="1"/>
          <p:nvPr/>
        </p:nvSpPr>
        <p:spPr>
          <a:xfrm>
            <a:off x="94126" y="6328999"/>
            <a:ext cx="7436138" cy="452654"/>
          </a:xfrm>
          <a:prstGeom prst="rect">
            <a:avLst/>
          </a:prstGeom>
          <a:noFill/>
        </p:spPr>
        <p:txBody>
          <a:bodyPr wrap="square" lIns="179285" tIns="143428" rIns="179285" bIns="143428" rtlCol="0">
            <a:spAutoFit/>
          </a:bodyPr>
          <a:lstStyle/>
          <a:p>
            <a:pPr>
              <a:lnSpc>
                <a:spcPct val="90000"/>
              </a:lnSpc>
              <a:spcAft>
                <a:spcPts val="588"/>
              </a:spcAft>
            </a:pPr>
            <a:r>
              <a:rPr lang="en-US" sz="1176" baseline="0" dirty="0">
                <a:gradFill>
                  <a:gsLst>
                    <a:gs pos="2917">
                      <a:schemeClr val="tx1"/>
                    </a:gs>
                    <a:gs pos="30000">
                      <a:schemeClr val="tx1"/>
                    </a:gs>
                  </a:gsLst>
                  <a:lin ang="5400000" scaled="0"/>
                </a:gradFill>
              </a:rPr>
              <a:t>Focus | Indianapolis, IN | May 21-24, 2018</a:t>
            </a:r>
            <a:endParaRPr lang="en-US" sz="1176"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062" y="6328999"/>
            <a:ext cx="2020118" cy="296884"/>
          </a:xfrm>
          <a:prstGeom prst="rect">
            <a:avLst/>
          </a:prstGeom>
        </p:spPr>
      </p:pic>
    </p:spTree>
    <p:extLst>
      <p:ext uri="{BB962C8B-B14F-4D97-AF65-F5344CB8AC3E}">
        <p14:creationId xmlns:p14="http://schemas.microsoft.com/office/powerpoint/2010/main" val="185671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l="6686" t="1558" r="10092"/>
          <a:stretch/>
        </p:blipFill>
        <p:spPr>
          <a:xfrm>
            <a:off x="0" y="1661049"/>
            <a:ext cx="12192000" cy="5227736"/>
          </a:xfrm>
          <a:prstGeom prst="rect">
            <a:avLst/>
          </a:prstGeom>
        </p:spPr>
      </p:pic>
      <p:sp>
        <p:nvSpPr>
          <p:cNvPr id="8" name="Rectangle 7"/>
          <p:cNvSpPr/>
          <p:nvPr/>
        </p:nvSpPr>
        <p:spPr bwMode="gray">
          <a:xfrm>
            <a:off x="267682" y="2084173"/>
            <a:ext cx="6505306" cy="2964961"/>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white">
          <a:xfrm>
            <a:off x="269301" y="2084173"/>
            <a:ext cx="6503738" cy="1793104"/>
          </a:xfrm>
          <a:noFill/>
        </p:spPr>
        <p:txBody>
          <a:bodyPr lIns="146304" tIns="91440" rIns="146304" bIns="91440" anchor="t" anchorCtr="0"/>
          <a:lstStyle>
            <a:lvl1pPr>
              <a:defRPr sz="5294" spc="-98" baseline="0">
                <a:gradFill>
                  <a:gsLst>
                    <a:gs pos="90984">
                      <a:schemeClr val="tx1"/>
                    </a:gs>
                    <a:gs pos="74000">
                      <a:schemeClr val="tx1"/>
                    </a:gs>
                  </a:gsLst>
                  <a:lin ang="5400000" scaled="0"/>
                </a:gradFill>
              </a:defRPr>
            </a:lvl1pPr>
          </a:lstStyle>
          <a:p>
            <a:r>
              <a:rPr lang="en-US" dirty="0"/>
              <a:t>Presentation title</a:t>
            </a:r>
          </a:p>
        </p:txBody>
      </p:sp>
      <p:sp>
        <p:nvSpPr>
          <p:cNvPr id="12" name="Text Placeholder 2"/>
          <p:cNvSpPr>
            <a:spLocks noGrp="1"/>
          </p:cNvSpPr>
          <p:nvPr>
            <p:ph type="body" sz="quarter" idx="14" hasCustomPrompt="1"/>
          </p:nvPr>
        </p:nvSpPr>
        <p:spPr bwMode="white">
          <a:xfrm>
            <a:off x="267682" y="3883635"/>
            <a:ext cx="6505306" cy="1165499"/>
          </a:xfrm>
          <a:noFill/>
        </p:spPr>
        <p:txBody>
          <a:bodyPr tIns="109728" bIns="109728">
            <a:noAutofit/>
          </a:bodyPr>
          <a:lstStyle>
            <a:lvl1pPr marL="0" indent="0">
              <a:spcBef>
                <a:spcPts val="0"/>
              </a:spcBef>
              <a:buNone/>
              <a:defRPr sz="3137">
                <a:gradFill>
                  <a:gsLst>
                    <a:gs pos="90984">
                      <a:schemeClr val="tx1"/>
                    </a:gs>
                    <a:gs pos="74000">
                      <a:schemeClr val="tx1"/>
                    </a:gs>
                  </a:gsLst>
                  <a:lin ang="5400000" scaled="0"/>
                </a:gradFill>
              </a:defRPr>
            </a:lvl1pPr>
          </a:lstStyle>
          <a:p>
            <a:pPr lvl="0"/>
            <a:r>
              <a:rPr lang="en-US" dirty="0"/>
              <a:t>Speaker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86" y="354083"/>
            <a:ext cx="6318874" cy="927730"/>
          </a:xfrm>
          <a:prstGeom prst="rect">
            <a:avLst/>
          </a:prstGeom>
        </p:spPr>
      </p:pic>
    </p:spTree>
    <p:extLst>
      <p:ext uri="{BB962C8B-B14F-4D97-AF65-F5344CB8AC3E}">
        <p14:creationId xmlns:p14="http://schemas.microsoft.com/office/powerpoint/2010/main" val="3406240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0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9278102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9897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64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Accent Color 2">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94126" y="6328999"/>
            <a:ext cx="7436138" cy="452654"/>
          </a:xfrm>
          <a:prstGeom prst="rect">
            <a:avLst/>
          </a:prstGeom>
          <a:noFill/>
        </p:spPr>
        <p:txBody>
          <a:bodyPr wrap="square" lIns="179285" tIns="143428" rIns="179285" bIns="143428" rtlCol="0">
            <a:spAutoFit/>
          </a:bodyPr>
          <a:lstStyle/>
          <a:p>
            <a:pPr>
              <a:lnSpc>
                <a:spcPct val="90000"/>
              </a:lnSpc>
              <a:spcAft>
                <a:spcPts val="588"/>
              </a:spcAft>
            </a:pPr>
            <a:r>
              <a:rPr lang="en-US" sz="1176" baseline="0" dirty="0">
                <a:gradFill>
                  <a:gsLst>
                    <a:gs pos="2917">
                      <a:schemeClr val="tx1"/>
                    </a:gs>
                    <a:gs pos="30000">
                      <a:schemeClr val="tx1"/>
                    </a:gs>
                  </a:gsLst>
                  <a:lin ang="5400000" scaled="0"/>
                </a:gradFill>
              </a:rPr>
              <a:t>Focus | Indianapolis, IN | May 21-24, 2018</a:t>
            </a:r>
            <a:endParaRPr lang="en-US" sz="1176" dirty="0">
              <a:gradFill>
                <a:gsLst>
                  <a:gs pos="2917">
                    <a:schemeClr val="tx1"/>
                  </a:gs>
                  <a:gs pos="30000">
                    <a:schemeClr val="tx1"/>
                  </a:gs>
                </a:gsLst>
                <a:lin ang="5400000" scaled="0"/>
              </a:gradFill>
            </a:endParaRPr>
          </a:p>
        </p:txBody>
      </p: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062" y="6328999"/>
            <a:ext cx="2020118" cy="296884"/>
          </a:xfrm>
          <a:prstGeom prst="rect">
            <a:avLst/>
          </a:prstGeom>
        </p:spPr>
      </p:pic>
    </p:spTree>
    <p:extLst>
      <p:ext uri="{BB962C8B-B14F-4D97-AF65-F5344CB8AC3E}">
        <p14:creationId xmlns:p14="http://schemas.microsoft.com/office/powerpoint/2010/main" val="2985756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Accent Color 3">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94126" y="6328999"/>
            <a:ext cx="7436138" cy="452654"/>
          </a:xfrm>
          <a:prstGeom prst="rect">
            <a:avLst/>
          </a:prstGeom>
          <a:noFill/>
        </p:spPr>
        <p:txBody>
          <a:bodyPr wrap="square" lIns="179285" tIns="143428" rIns="179285" bIns="143428" rtlCol="0">
            <a:spAutoFit/>
          </a:bodyPr>
          <a:lstStyle/>
          <a:p>
            <a:pPr>
              <a:lnSpc>
                <a:spcPct val="90000"/>
              </a:lnSpc>
              <a:spcAft>
                <a:spcPts val="588"/>
              </a:spcAft>
            </a:pPr>
            <a:r>
              <a:rPr lang="en-US" sz="1176" baseline="0" dirty="0">
                <a:gradFill>
                  <a:gsLst>
                    <a:gs pos="2917">
                      <a:schemeClr val="tx1"/>
                    </a:gs>
                    <a:gs pos="30000">
                      <a:schemeClr val="tx1"/>
                    </a:gs>
                  </a:gsLst>
                  <a:lin ang="5400000" scaled="0"/>
                </a:gradFill>
              </a:rPr>
              <a:t>Focus | Indianapolis, IN | May 21–24, 2018</a:t>
            </a:r>
            <a:endParaRPr lang="en-US" sz="1176"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062" y="6328999"/>
            <a:ext cx="2020118" cy="296884"/>
          </a:xfrm>
          <a:prstGeom prst="rect">
            <a:avLst/>
          </a:prstGeom>
        </p:spPr>
      </p:pic>
    </p:spTree>
    <p:extLst>
      <p:ext uri="{BB962C8B-B14F-4D97-AF65-F5344CB8AC3E}">
        <p14:creationId xmlns:p14="http://schemas.microsoft.com/office/powerpoint/2010/main" val="1825108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8615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5725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A4A4-4EF6-4C41-AC20-562E1567D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EB685A-152F-40D5-9738-858026E64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39C4F2-691E-42C4-A4DC-1814E297F08B}"/>
              </a:ext>
            </a:extLst>
          </p:cNvPr>
          <p:cNvSpPr>
            <a:spLocks noGrp="1"/>
          </p:cNvSpPr>
          <p:nvPr>
            <p:ph type="dt" sz="half" idx="10"/>
          </p:nvPr>
        </p:nvSpPr>
        <p:spPr/>
        <p:txBody>
          <a:bodyPr/>
          <a:lstStyle/>
          <a:p>
            <a:fld id="{324B21C8-4A9D-46AB-A6FB-3D203CF5A2CE}" type="datetimeFigureOut">
              <a:rPr lang="en-US" smtClean="0"/>
              <a:t>5/22/2018</a:t>
            </a:fld>
            <a:endParaRPr lang="en-US"/>
          </a:p>
        </p:txBody>
      </p:sp>
      <p:sp>
        <p:nvSpPr>
          <p:cNvPr id="5" name="Footer Placeholder 4">
            <a:extLst>
              <a:ext uri="{FF2B5EF4-FFF2-40B4-BE49-F238E27FC236}">
                <a16:creationId xmlns:a16="http://schemas.microsoft.com/office/drawing/2014/main" id="{51C97EF9-C8FC-4822-9E20-3CA230626B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E1536-FC2F-4FA6-91E3-90A13CCD4503}"/>
              </a:ext>
            </a:extLst>
          </p:cNvPr>
          <p:cNvSpPr>
            <a:spLocks noGrp="1"/>
          </p:cNvSpPr>
          <p:nvPr>
            <p:ph type="sldNum" sz="quarter" idx="12"/>
          </p:nvPr>
        </p:nvSpPr>
        <p:spPr/>
        <p:txBody>
          <a:bodyPr/>
          <a:lstStyle/>
          <a:p>
            <a:fld id="{CD172914-F274-458B-9080-87C0CD103A63}" type="slidenum">
              <a:rPr lang="en-US" smtClean="0"/>
              <a:t>‹#›</a:t>
            </a:fld>
            <a:endParaRPr lang="en-US"/>
          </a:p>
        </p:txBody>
      </p:sp>
    </p:spTree>
    <p:extLst>
      <p:ext uri="{BB962C8B-B14F-4D97-AF65-F5344CB8AC3E}">
        <p14:creationId xmlns:p14="http://schemas.microsoft.com/office/powerpoint/2010/main" val="4050904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2017 Dynamic Communities.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676" y="2965135"/>
            <a:ext cx="6312649" cy="927730"/>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1359" y="6171616"/>
            <a:ext cx="2161402" cy="423373"/>
          </a:xfrm>
          <a:prstGeom prst="rect">
            <a:avLst/>
          </a:prstGeom>
        </p:spPr>
      </p:pic>
    </p:spTree>
    <p:extLst>
      <p:ext uri="{BB962C8B-B14F-4D97-AF65-F5344CB8AC3E}">
        <p14:creationId xmlns:p14="http://schemas.microsoft.com/office/powerpoint/2010/main" val="3585440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rgbClr val="FFFF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8220" t="1741" r="8220"/>
          <a:stretch/>
        </p:blipFill>
        <p:spPr>
          <a:xfrm>
            <a:off x="0" y="1661050"/>
            <a:ext cx="12192001" cy="5196949"/>
          </a:xfrm>
          <a:prstGeom prst="rect">
            <a:avLst/>
          </a:prstGeom>
        </p:spPr>
      </p:pic>
      <p:sp>
        <p:nvSpPr>
          <p:cNvPr id="8" name="Rectangle 7"/>
          <p:cNvSpPr/>
          <p:nvPr/>
        </p:nvSpPr>
        <p:spPr bwMode="gray">
          <a:xfrm>
            <a:off x="267682" y="2084173"/>
            <a:ext cx="6505306" cy="2964961"/>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white">
          <a:xfrm>
            <a:off x="269301" y="2084173"/>
            <a:ext cx="6503738" cy="1793104"/>
          </a:xfrm>
          <a:noFill/>
        </p:spPr>
        <p:txBody>
          <a:bodyPr lIns="146304" tIns="91440" rIns="146304" bIns="91440" anchor="t" anchorCtr="0"/>
          <a:lstStyle>
            <a:lvl1pPr>
              <a:defRPr sz="5294" spc="-98" baseline="0">
                <a:gradFill>
                  <a:gsLst>
                    <a:gs pos="90984">
                      <a:schemeClr val="tx1"/>
                    </a:gs>
                    <a:gs pos="74000">
                      <a:schemeClr val="tx1"/>
                    </a:gs>
                  </a:gsLst>
                  <a:lin ang="5400000" scaled="0"/>
                </a:gradFill>
              </a:defRPr>
            </a:lvl1pPr>
          </a:lstStyle>
          <a:p>
            <a:r>
              <a:rPr lang="en-US" dirty="0"/>
              <a:t>Presentation title</a:t>
            </a:r>
          </a:p>
        </p:txBody>
      </p:sp>
      <p:sp>
        <p:nvSpPr>
          <p:cNvPr id="12" name="Text Placeholder 2"/>
          <p:cNvSpPr>
            <a:spLocks noGrp="1"/>
          </p:cNvSpPr>
          <p:nvPr>
            <p:ph type="body" sz="quarter" idx="14" hasCustomPrompt="1"/>
          </p:nvPr>
        </p:nvSpPr>
        <p:spPr bwMode="white">
          <a:xfrm>
            <a:off x="267682" y="3883635"/>
            <a:ext cx="6505306" cy="1165499"/>
          </a:xfrm>
          <a:noFill/>
        </p:spPr>
        <p:txBody>
          <a:bodyPr tIns="109728" bIns="109728">
            <a:noAutofit/>
          </a:bodyPr>
          <a:lstStyle>
            <a:lvl1pPr marL="0" indent="0">
              <a:spcBef>
                <a:spcPts val="0"/>
              </a:spcBef>
              <a:buNone/>
              <a:defRPr sz="3137">
                <a:gradFill>
                  <a:gsLst>
                    <a:gs pos="90984">
                      <a:schemeClr val="tx1"/>
                    </a:gs>
                    <a:gs pos="74000">
                      <a:schemeClr val="tx1"/>
                    </a:gs>
                  </a:gsLst>
                  <a:lin ang="5400000" scaled="0"/>
                </a:gradFill>
              </a:defRPr>
            </a:lvl1pPr>
          </a:lstStyle>
          <a:p>
            <a:pPr lvl="0"/>
            <a:r>
              <a:rPr lang="en-US" dirty="0"/>
              <a:t>Speaker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86" y="354083"/>
            <a:ext cx="6318874" cy="927730"/>
          </a:xfrm>
          <a:prstGeom prst="rect">
            <a:avLst/>
          </a:prstGeom>
        </p:spPr>
      </p:pic>
    </p:spTree>
    <p:extLst>
      <p:ext uri="{BB962C8B-B14F-4D97-AF65-F5344CB8AC3E}">
        <p14:creationId xmlns:p14="http://schemas.microsoft.com/office/powerpoint/2010/main" val="207507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0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677" y="1667542"/>
            <a:ext cx="12192000" cy="5190458"/>
          </a:xfrm>
          <a:prstGeom prst="rect">
            <a:avLst/>
          </a:prstGeom>
        </p:spPr>
      </p:pic>
      <p:sp>
        <p:nvSpPr>
          <p:cNvPr id="10" name="Rectangle 9"/>
          <p:cNvSpPr/>
          <p:nvPr/>
        </p:nvSpPr>
        <p:spPr bwMode="auto">
          <a:xfrm>
            <a:off x="0" y="1667542"/>
            <a:ext cx="12192000" cy="5190455"/>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38" y="4761070"/>
            <a:ext cx="7970692" cy="2096926"/>
          </a:xfrm>
          <a:prstGeom prst="rect">
            <a:avLst/>
          </a:prstGeom>
        </p:spPr>
      </p:pic>
      <p:pic>
        <p:nvPicPr>
          <p:cNvPr id="20" name="Picture 1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24270" y="3279514"/>
            <a:ext cx="6386408" cy="3578482"/>
          </a:xfrm>
          <a:prstGeom prst="rect">
            <a:avLst/>
          </a:prstGeom>
        </p:spPr>
      </p:pic>
      <p:sp>
        <p:nvSpPr>
          <p:cNvPr id="21" name="Freeform: Shape 20"/>
          <p:cNvSpPr/>
          <p:nvPr/>
        </p:nvSpPr>
        <p:spPr bwMode="gray">
          <a:xfrm>
            <a:off x="-18965" y="1661050"/>
            <a:ext cx="12229642" cy="5180705"/>
          </a:xfrm>
          <a:custGeom>
            <a:avLst/>
            <a:gdLst>
              <a:gd name="connsiteX0" fmla="*/ 0 w 12449562"/>
              <a:gd name="connsiteY0" fmla="*/ 0 h 5260979"/>
              <a:gd name="connsiteX1" fmla="*/ 12434174 w 12449562"/>
              <a:gd name="connsiteY1" fmla="*/ 0 h 5260979"/>
              <a:gd name="connsiteX2" fmla="*/ 12449562 w 12449562"/>
              <a:gd name="connsiteY2" fmla="*/ 2614083 h 5260979"/>
              <a:gd name="connsiteX3" fmla="*/ 7181883 w 12449562"/>
              <a:gd name="connsiteY3" fmla="*/ 5260979 h 5260979"/>
              <a:gd name="connsiteX4" fmla="*/ 4324 w 12449562"/>
              <a:gd name="connsiteY4" fmla="*/ 3630083 h 5260979"/>
              <a:gd name="connsiteX5" fmla="*/ 0 w 12449562"/>
              <a:gd name="connsiteY5" fmla="*/ 0 h 5260979"/>
              <a:gd name="connsiteX0" fmla="*/ 153721 w 12603283"/>
              <a:gd name="connsiteY0" fmla="*/ 0 h 5260979"/>
              <a:gd name="connsiteX1" fmla="*/ 12587895 w 12603283"/>
              <a:gd name="connsiteY1" fmla="*/ 0 h 5260979"/>
              <a:gd name="connsiteX2" fmla="*/ 12603283 w 12603283"/>
              <a:gd name="connsiteY2" fmla="*/ 2614083 h 5260979"/>
              <a:gd name="connsiteX3" fmla="*/ 7335604 w 12603283"/>
              <a:gd name="connsiteY3" fmla="*/ 5260979 h 5260979"/>
              <a:gd name="connsiteX4" fmla="*/ 0 w 12603283"/>
              <a:gd name="connsiteY4" fmla="*/ 3562349 h 5260979"/>
              <a:gd name="connsiteX5" fmla="*/ 153721 w 12603283"/>
              <a:gd name="connsiteY5" fmla="*/ 0 h 5260979"/>
              <a:gd name="connsiteX0" fmla="*/ 63410 w 12512972"/>
              <a:gd name="connsiteY0" fmla="*/ 0 h 5260979"/>
              <a:gd name="connsiteX1" fmla="*/ 12497584 w 12512972"/>
              <a:gd name="connsiteY1" fmla="*/ 0 h 5260979"/>
              <a:gd name="connsiteX2" fmla="*/ 12512972 w 12512972"/>
              <a:gd name="connsiteY2" fmla="*/ 2614083 h 5260979"/>
              <a:gd name="connsiteX3" fmla="*/ 7245293 w 12512972"/>
              <a:gd name="connsiteY3" fmla="*/ 5260979 h 5260979"/>
              <a:gd name="connsiteX4" fmla="*/ 0 w 12512972"/>
              <a:gd name="connsiteY4" fmla="*/ 3404305 h 5260979"/>
              <a:gd name="connsiteX5" fmla="*/ 63410 w 12512972"/>
              <a:gd name="connsiteY5" fmla="*/ 0 h 5260979"/>
              <a:gd name="connsiteX0" fmla="*/ 25310 w 12474872"/>
              <a:gd name="connsiteY0" fmla="*/ 0 h 5260979"/>
              <a:gd name="connsiteX1" fmla="*/ 12459484 w 12474872"/>
              <a:gd name="connsiteY1" fmla="*/ 0 h 5260979"/>
              <a:gd name="connsiteX2" fmla="*/ 12474872 w 12474872"/>
              <a:gd name="connsiteY2" fmla="*/ 2614083 h 5260979"/>
              <a:gd name="connsiteX3" fmla="*/ 7207193 w 12474872"/>
              <a:gd name="connsiteY3" fmla="*/ 5260979 h 5260979"/>
              <a:gd name="connsiteX4" fmla="*/ 0 w 12474872"/>
              <a:gd name="connsiteY4" fmla="*/ 3587185 h 5260979"/>
              <a:gd name="connsiteX5" fmla="*/ 25310 w 12474872"/>
              <a:gd name="connsiteY5" fmla="*/ 0 h 5260979"/>
              <a:gd name="connsiteX0" fmla="*/ 25310 w 12474872"/>
              <a:gd name="connsiteY0" fmla="*/ 0 h 5283839"/>
              <a:gd name="connsiteX1" fmla="*/ 12459484 w 12474872"/>
              <a:gd name="connsiteY1" fmla="*/ 0 h 5283839"/>
              <a:gd name="connsiteX2" fmla="*/ 12474872 w 12474872"/>
              <a:gd name="connsiteY2" fmla="*/ 2614083 h 5283839"/>
              <a:gd name="connsiteX3" fmla="*/ 7153853 w 12474872"/>
              <a:gd name="connsiteY3" fmla="*/ 5283839 h 5283839"/>
              <a:gd name="connsiteX4" fmla="*/ 0 w 12474872"/>
              <a:gd name="connsiteY4" fmla="*/ 3587185 h 5283839"/>
              <a:gd name="connsiteX5" fmla="*/ 25310 w 12474872"/>
              <a:gd name="connsiteY5" fmla="*/ 0 h 528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74872" h="5283839">
                <a:moveTo>
                  <a:pt x="25310" y="0"/>
                </a:moveTo>
                <a:lnTo>
                  <a:pt x="12459484" y="0"/>
                </a:lnTo>
                <a:cubicBezTo>
                  <a:pt x="12464613" y="871361"/>
                  <a:pt x="12469743" y="1742722"/>
                  <a:pt x="12474872" y="2614083"/>
                </a:cubicBezTo>
                <a:lnTo>
                  <a:pt x="7153853" y="5283839"/>
                </a:lnTo>
                <a:lnTo>
                  <a:pt x="0" y="3587185"/>
                </a:lnTo>
                <a:lnTo>
                  <a:pt x="25310" y="0"/>
                </a:lnTo>
                <a:close/>
              </a:path>
            </a:pathLst>
          </a:cu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itle 1"/>
          <p:cNvSpPr>
            <a:spLocks noGrp="1"/>
          </p:cNvSpPr>
          <p:nvPr>
            <p:ph type="title" hasCustomPrompt="1"/>
          </p:nvPr>
        </p:nvSpPr>
        <p:spPr bwMode="white">
          <a:xfrm>
            <a:off x="269301" y="2084173"/>
            <a:ext cx="6503738" cy="1793104"/>
          </a:xfrm>
          <a:noFill/>
        </p:spPr>
        <p:txBody>
          <a:bodyPr lIns="146304" tIns="91440" rIns="146304" bIns="91440" anchor="t" anchorCtr="0"/>
          <a:lstStyle>
            <a:lvl1pPr>
              <a:defRPr sz="5294" spc="-98" baseline="0">
                <a:gradFill>
                  <a:gsLst>
                    <a:gs pos="90984">
                      <a:schemeClr val="tx1"/>
                    </a:gs>
                    <a:gs pos="74000">
                      <a:schemeClr val="tx1"/>
                    </a:gs>
                  </a:gsLst>
                  <a:lin ang="5400000" scaled="0"/>
                </a:gradFill>
              </a:defRPr>
            </a:lvl1pPr>
          </a:lstStyle>
          <a:p>
            <a:r>
              <a:rPr lang="en-US" dirty="0"/>
              <a:t>Presentation title</a:t>
            </a:r>
          </a:p>
        </p:txBody>
      </p:sp>
      <p:sp>
        <p:nvSpPr>
          <p:cNvPr id="39" name="Text Placeholder 2"/>
          <p:cNvSpPr>
            <a:spLocks noGrp="1"/>
          </p:cNvSpPr>
          <p:nvPr>
            <p:ph type="body" sz="quarter" idx="14" hasCustomPrompt="1"/>
          </p:nvPr>
        </p:nvSpPr>
        <p:spPr bwMode="white">
          <a:xfrm>
            <a:off x="267682" y="3883635"/>
            <a:ext cx="6505306" cy="1165499"/>
          </a:xfrm>
        </p:spPr>
        <p:txBody>
          <a:bodyPr tIns="109728" bIns="109728">
            <a:noAutofit/>
          </a:bodyPr>
          <a:lstStyle>
            <a:lvl1pPr marL="0" indent="0">
              <a:spcBef>
                <a:spcPts val="0"/>
              </a:spcBef>
              <a:buNone/>
              <a:defRPr sz="3137">
                <a:gradFill>
                  <a:gsLst>
                    <a:gs pos="90984">
                      <a:schemeClr val="tx1"/>
                    </a:gs>
                    <a:gs pos="74000">
                      <a:schemeClr val="tx1"/>
                    </a:gs>
                  </a:gsLst>
                  <a:lin ang="5400000" scaled="0"/>
                </a:gradFill>
              </a:defRPr>
            </a:lvl1pPr>
          </a:lstStyle>
          <a:p>
            <a:pPr lvl="0"/>
            <a:r>
              <a:rPr lang="en-US" dirty="0"/>
              <a:t>Speaker Name</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86" y="354083"/>
            <a:ext cx="6318874" cy="927730"/>
          </a:xfrm>
          <a:prstGeom prst="rect">
            <a:avLst/>
          </a:prstGeom>
        </p:spPr>
      </p:pic>
    </p:spTree>
    <p:extLst>
      <p:ext uri="{BB962C8B-B14F-4D97-AF65-F5344CB8AC3E}">
        <p14:creationId xmlns:p14="http://schemas.microsoft.com/office/powerpoint/2010/main" val="2930502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Title Slide_Text Option">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69301" y="2627314"/>
            <a:ext cx="671456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82" y="4426777"/>
            <a:ext cx="6716180" cy="116549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4" name="Rectangle 3"/>
          <p:cNvSpPr/>
          <p:nvPr/>
        </p:nvSpPr>
        <p:spPr bwMode="hidden">
          <a:xfrm>
            <a:off x="0" y="0"/>
            <a:ext cx="12192000" cy="16610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4126" y="6328999"/>
            <a:ext cx="7436138" cy="452654"/>
          </a:xfrm>
          <a:prstGeom prst="rect">
            <a:avLst/>
          </a:prstGeom>
          <a:noFill/>
        </p:spPr>
        <p:txBody>
          <a:bodyPr wrap="square" lIns="179285" tIns="143428" rIns="179285" bIns="143428" rtlCol="0">
            <a:spAutoFit/>
          </a:bodyPr>
          <a:lstStyle/>
          <a:p>
            <a:pPr>
              <a:lnSpc>
                <a:spcPct val="90000"/>
              </a:lnSpc>
              <a:spcAft>
                <a:spcPts val="588"/>
              </a:spcAft>
            </a:pPr>
            <a:r>
              <a:rPr lang="en-US" sz="1176" baseline="0" dirty="0">
                <a:gradFill>
                  <a:gsLst>
                    <a:gs pos="2917">
                      <a:schemeClr val="tx1"/>
                    </a:gs>
                    <a:gs pos="30000">
                      <a:schemeClr val="tx1"/>
                    </a:gs>
                  </a:gsLst>
                  <a:lin ang="5400000" scaled="0"/>
                </a:gradFill>
              </a:rPr>
              <a:t>Focus | Indianapolis, IN | May 21-24, 2018</a:t>
            </a:r>
            <a:endParaRPr lang="en-US" sz="1176" dirty="0">
              <a:gradFill>
                <a:gsLst>
                  <a:gs pos="2917">
                    <a:schemeClr val="tx1"/>
                  </a:gs>
                  <a:gs pos="30000">
                    <a:schemeClr val="tx1"/>
                  </a:gs>
                </a:gsLst>
                <a:lin ang="5400000" scaled="0"/>
              </a:gra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86" y="354083"/>
            <a:ext cx="6318874" cy="927730"/>
          </a:xfrm>
          <a:prstGeom prst="rect">
            <a:avLst/>
          </a:prstGeom>
        </p:spPr>
      </p:pic>
    </p:spTree>
    <p:extLst>
      <p:ext uri="{BB962C8B-B14F-4D97-AF65-F5344CB8AC3E}">
        <p14:creationId xmlns:p14="http://schemas.microsoft.com/office/powerpoint/2010/main" val="3446406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79">
          <p15:clr>
            <a:srgbClr val="FBAE40"/>
          </p15:clr>
        </p15:guide>
        <p15:guide id="2" orient="horz" pos="105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8197">
                      <a:schemeClr val="tx2"/>
                    </a:gs>
                    <a:gs pos="24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35286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0462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3944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5179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hidden="1"/>
          <p:cNvGrpSpPr/>
          <p:nvPr/>
        </p:nvGrpSpPr>
        <p:grpSpPr>
          <a:xfrm>
            <a:off x="12370974" y="-217"/>
            <a:ext cx="935476" cy="5654618"/>
            <a:chOff x="12618968" y="-221"/>
            <a:chExt cx="954234" cy="5767186"/>
          </a:xfrm>
        </p:grpSpPr>
        <p:grpSp>
          <p:nvGrpSpPr>
            <p:cNvPr id="6" name="Group 5"/>
            <p:cNvGrpSpPr/>
            <p:nvPr userDrawn="1"/>
          </p:nvGrpSpPr>
          <p:grpSpPr>
            <a:xfrm rot="5400000">
              <a:off x="11582060" y="1045295"/>
              <a:ext cx="2703053" cy="629235"/>
              <a:chOff x="1586734" y="4543426"/>
              <a:chExt cx="2703053" cy="629235"/>
            </a:xfrm>
          </p:grpSpPr>
          <p:sp>
            <p:nvSpPr>
              <p:cNvPr id="14" name="Rectangle 13"/>
              <p:cNvSpPr/>
              <p:nvPr userDrawn="1"/>
            </p:nvSpPr>
            <p:spPr bwMode="auto">
              <a:xfrm>
                <a:off x="1586734" y="4543428"/>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G:0 B:77</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R:5</a:t>
                </a:r>
                <a:r>
                  <a:rPr lang="en-US" sz="490" baseline="0" dirty="0">
                    <a:gradFill>
                      <a:gsLst>
                        <a:gs pos="0">
                          <a:srgbClr val="FFFFFF"/>
                        </a:gs>
                        <a:gs pos="100000">
                          <a:srgbClr val="FFFFFF"/>
                        </a:gs>
                      </a:gsLst>
                      <a:lin ang="5400000" scaled="0"/>
                    </a:gradFill>
                    <a:ea typeface="Segoe UI" pitchFamily="34" charset="0"/>
                    <a:cs typeface="Segoe UI" pitchFamily="34" charset="0"/>
                  </a:rPr>
                  <a:t> G:124 B:193</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28302">
                          <a:schemeClr val="bg1"/>
                        </a:gs>
                        <a:gs pos="67000">
                          <a:schemeClr val="bg1"/>
                        </a:gs>
                      </a:gsLst>
                      <a:lin ang="5400000" scaled="1"/>
                    </a:gradFill>
                    <a:latin typeface="+mn-lt"/>
                    <a:ea typeface="Segoe UI" pitchFamily="34" charset="0"/>
                    <a:cs typeface="Segoe UI" pitchFamily="34" charset="0"/>
                  </a:rPr>
                  <a:t>Red</a:t>
                </a:r>
              </a:p>
              <a:p>
                <a:pPr algn="l" defTabSz="914102" fontAlgn="base">
                  <a:lnSpc>
                    <a:spcPct val="100000"/>
                  </a:lnSpc>
                  <a:spcBef>
                    <a:spcPct val="0"/>
                  </a:spcBef>
                  <a:spcAft>
                    <a:spcPct val="0"/>
                  </a:spcAft>
                </a:pPr>
                <a:r>
                  <a:rPr lang="en-US" sz="490" dirty="0">
                    <a:gradFill>
                      <a:gsLst>
                        <a:gs pos="28302">
                          <a:schemeClr val="bg1"/>
                        </a:gs>
                        <a:gs pos="67000">
                          <a:schemeClr val="bg1"/>
                        </a:gs>
                      </a:gsLst>
                      <a:lin ang="5400000" scaled="1"/>
                    </a:gradFill>
                    <a:ea typeface="Segoe UI" pitchFamily="34" charset="0"/>
                    <a:cs typeface="Segoe UI" pitchFamily="34" charset="0"/>
                  </a:rPr>
                  <a:t>R:237</a:t>
                </a:r>
                <a:r>
                  <a:rPr lang="en-US" sz="490" baseline="0" dirty="0">
                    <a:gradFill>
                      <a:gsLst>
                        <a:gs pos="28302">
                          <a:schemeClr val="bg1"/>
                        </a:gs>
                        <a:gs pos="67000">
                          <a:schemeClr val="bg1"/>
                        </a:gs>
                      </a:gsLst>
                      <a:lin ang="5400000" scaled="1"/>
                    </a:gradFill>
                    <a:ea typeface="Segoe UI" pitchFamily="34" charset="0"/>
                    <a:cs typeface="Segoe UI" pitchFamily="34" charset="0"/>
                  </a:rPr>
                  <a:t> G:38 B:36</a:t>
                </a:r>
                <a:endParaRPr lang="en-US" sz="490" dirty="0">
                  <a:gradFill>
                    <a:gsLst>
                      <a:gs pos="28302">
                        <a:schemeClr val="bg1"/>
                      </a:gs>
                      <a:gs pos="67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4717">
                          <a:schemeClr val="tx1"/>
                        </a:gs>
                        <a:gs pos="36000">
                          <a:schemeClr val="tx1"/>
                        </a:gs>
                      </a:gsLst>
                      <a:lin ang="5400000" scaled="0"/>
                    </a:gradFill>
                    <a:latin typeface="+mn-lt"/>
                    <a:ea typeface="Segoe UI" pitchFamily="34" charset="0"/>
                    <a:cs typeface="Segoe UI" pitchFamily="34" charset="0"/>
                  </a:rPr>
                  <a:t>Gold</a:t>
                </a:r>
              </a:p>
              <a:p>
                <a:pPr algn="l" defTabSz="914102" fontAlgn="base">
                  <a:lnSpc>
                    <a:spcPct val="100000"/>
                  </a:lnSpc>
                  <a:spcBef>
                    <a:spcPct val="0"/>
                  </a:spcBef>
                  <a:spcAft>
                    <a:spcPct val="0"/>
                  </a:spcAft>
                </a:pPr>
                <a:r>
                  <a:rPr lang="en-US" sz="490" dirty="0">
                    <a:gradFill>
                      <a:gsLst>
                        <a:gs pos="4717">
                          <a:schemeClr val="tx1"/>
                        </a:gs>
                        <a:gs pos="36000">
                          <a:schemeClr val="tx1"/>
                        </a:gs>
                      </a:gsLst>
                      <a:lin ang="5400000" scaled="0"/>
                    </a:gradFill>
                    <a:ea typeface="Segoe UI" pitchFamily="34" charset="0"/>
                    <a:cs typeface="Segoe UI" pitchFamily="34" charset="0"/>
                  </a:rPr>
                  <a:t>R:254</a:t>
                </a:r>
                <a:r>
                  <a:rPr lang="en-US" sz="490" baseline="0" dirty="0">
                    <a:gradFill>
                      <a:gsLst>
                        <a:gs pos="4717">
                          <a:schemeClr val="tx1"/>
                        </a:gs>
                        <a:gs pos="36000">
                          <a:schemeClr val="tx1"/>
                        </a:gs>
                      </a:gsLst>
                      <a:lin ang="5400000" scaled="0"/>
                    </a:gradFill>
                    <a:ea typeface="Segoe UI" pitchFamily="34" charset="0"/>
                    <a:cs typeface="Segoe UI" pitchFamily="34" charset="0"/>
                  </a:rPr>
                  <a:t> G:197 B:35</a:t>
                </a:r>
                <a:endParaRPr lang="en-US" sz="490" dirty="0">
                  <a:gradFill>
                    <a:gsLst>
                      <a:gs pos="4717">
                        <a:schemeClr val="tx1"/>
                      </a:gs>
                      <a:gs pos="36000">
                        <a:schemeClr val="tx1"/>
                      </a:gs>
                    </a:gsLst>
                    <a:lin ang="5400000" scaled="0"/>
                  </a:gradFill>
                  <a:ea typeface="Segoe UI" pitchFamily="34" charset="0"/>
                  <a:cs typeface="Segoe UI" pitchFamily="34" charset="0"/>
                </a:endParaRPr>
              </a:p>
            </p:txBody>
          </p:sp>
          <p:sp>
            <p:nvSpPr>
              <p:cNvPr id="18" name="Rectangle 17"/>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7547">
                          <a:schemeClr val="tx1"/>
                        </a:gs>
                        <a:gs pos="28302">
                          <a:schemeClr val="tx1"/>
                        </a:gs>
                      </a:gsLst>
                      <a:lin ang="5400000" scaled="0"/>
                    </a:gradFill>
                    <a:ea typeface="Segoe UI" pitchFamily="34" charset="0"/>
                    <a:cs typeface="Segoe UI" pitchFamily="34" charset="0"/>
                  </a:rPr>
                  <a:t>R:</a:t>
                </a:r>
                <a:r>
                  <a:rPr lang="en-US" sz="490" baseline="0" dirty="0">
                    <a:gradFill>
                      <a:gsLst>
                        <a:gs pos="7547">
                          <a:schemeClr val="tx1"/>
                        </a:gs>
                        <a:gs pos="28302">
                          <a:schemeClr val="tx1"/>
                        </a:gs>
                      </a:gsLst>
                      <a:lin ang="5400000" scaled="0"/>
                    </a:gradFill>
                    <a:ea typeface="Segoe UI" pitchFamily="34" charset="0"/>
                    <a:cs typeface="Segoe UI" pitchFamily="34" charset="0"/>
                  </a:rPr>
                  <a:t>186 G:216 B:10</a:t>
                </a:r>
                <a:endParaRPr lang="en-US" sz="490" dirty="0">
                  <a:gradFill>
                    <a:gsLst>
                      <a:gs pos="7547">
                        <a:schemeClr val="tx1"/>
                      </a:gs>
                      <a:gs pos="28302">
                        <a:schemeClr val="tx1"/>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76415">
                          <a:schemeClr val="bg1"/>
                        </a:gs>
                        <a:gs pos="52000">
                          <a:schemeClr val="bg1"/>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76415">
                          <a:schemeClr val="bg1"/>
                        </a:gs>
                        <a:gs pos="52000">
                          <a:schemeClr val="bg1"/>
                        </a:gs>
                      </a:gsLst>
                      <a:lin ang="5400000" scaled="0"/>
                    </a:gradFill>
                    <a:ea typeface="Segoe UI" pitchFamily="34" charset="0"/>
                    <a:cs typeface="Segoe UI" pitchFamily="34" charset="0"/>
                  </a:rPr>
                  <a:t>R:0</a:t>
                </a:r>
                <a:r>
                  <a:rPr lang="en-US" sz="490" baseline="0" dirty="0">
                    <a:gradFill>
                      <a:gsLst>
                        <a:gs pos="76415">
                          <a:schemeClr val="bg1"/>
                        </a:gs>
                        <a:gs pos="52000">
                          <a:schemeClr val="bg1"/>
                        </a:gs>
                      </a:gsLst>
                      <a:lin ang="5400000" scaled="0"/>
                    </a:gradFill>
                    <a:ea typeface="Segoe UI" pitchFamily="34" charset="0"/>
                    <a:cs typeface="Segoe UI" pitchFamily="34" charset="0"/>
                  </a:rPr>
                  <a:t> G:130 B:114</a:t>
                </a:r>
                <a:endParaRPr lang="en-US" sz="490" dirty="0">
                  <a:gradFill>
                    <a:gsLst>
                      <a:gs pos="76415">
                        <a:schemeClr val="bg1"/>
                      </a:gs>
                      <a:gs pos="52000">
                        <a:schemeClr val="bg1"/>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dirty="0">
                    <a:gradFill>
                      <a:gsLst>
                        <a:gs pos="16981">
                          <a:schemeClr val="tx1"/>
                        </a:gs>
                        <a:gs pos="48000">
                          <a:schemeClr val="tx1"/>
                        </a:gs>
                      </a:gsLst>
                      <a:lin ang="5400000" scaled="0"/>
                    </a:gradFill>
                    <a:ea typeface="Segoe UI" pitchFamily="34" charset="0"/>
                    <a:cs typeface="Segoe UI" pitchFamily="34" charset="0"/>
                  </a:rPr>
                  <a:t>Light Blue</a:t>
                </a:r>
              </a:p>
              <a:p>
                <a:pPr lvl="0" defTabSz="914102" fontAlgn="base">
                  <a:lnSpc>
                    <a:spcPct val="100000"/>
                  </a:lnSpc>
                  <a:spcBef>
                    <a:spcPct val="0"/>
                  </a:spcBef>
                  <a:spcAft>
                    <a:spcPct val="0"/>
                  </a:spcAft>
                </a:pPr>
                <a:r>
                  <a:rPr lang="en-US" sz="490" b="1" baseline="0" dirty="0">
                    <a:gradFill>
                      <a:gsLst>
                        <a:gs pos="16981">
                          <a:schemeClr val="tx1"/>
                        </a:gs>
                        <a:gs pos="48000">
                          <a:schemeClr val="tx1"/>
                        </a:gs>
                      </a:gsLst>
                      <a:lin ang="5400000" scaled="0"/>
                    </a:gradFill>
                    <a:ea typeface="Segoe UI" pitchFamily="34" charset="0"/>
                    <a:cs typeface="Segoe UI" pitchFamily="34" charset="0"/>
                  </a:rPr>
                  <a:t>R:0 G:188 B:242</a:t>
                </a:r>
              </a:p>
            </p:txBody>
          </p:sp>
          <p:sp>
            <p:nvSpPr>
              <p:cNvPr id="12" name="Rectangle 11"/>
              <p:cNvSpPr/>
              <p:nvPr userDrawn="1"/>
            </p:nvSpPr>
            <p:spPr bwMode="auto">
              <a:xfrm>
                <a:off x="6309686" y="4543426"/>
                <a:ext cx="869930" cy="289766"/>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G:75 B:80</a:t>
                </a:r>
              </a:p>
            </p:txBody>
          </p:sp>
          <p:sp>
            <p:nvSpPr>
              <p:cNvPr id="13" name="Rectangle 12"/>
              <p:cNvSpPr/>
              <p:nvPr userDrawn="1"/>
            </p:nvSpPr>
            <p:spPr bwMode="auto">
              <a:xfrm>
                <a:off x="4476564"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2830">
                          <a:schemeClr val="bg2">
                            <a:lumMod val="10000"/>
                          </a:schemeClr>
                        </a:gs>
                        <a:gs pos="16981">
                          <a:schemeClr val="bg2">
                            <a:lumMod val="10000"/>
                          </a:schemeClr>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R:150</a:t>
                </a:r>
                <a:r>
                  <a:rPr lang="en-US" sz="490" baseline="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 G:150 B:150</a:t>
                </a:r>
                <a:endParaRPr lang="en-US" sz="49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endParaRPr>
              </a:p>
            </p:txBody>
          </p:sp>
        </p:grpSp>
        <p:sp>
          <p:nvSpPr>
            <p:cNvPr id="9" name="TextBox 8"/>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10" name="TextBox 9"/>
            <p:cNvSpPr txBox="1"/>
            <p:nvPr userDrawn="1"/>
          </p:nvSpPr>
          <p:spPr>
            <a:xfrm rot="5400000">
              <a:off x="11696827" y="4228746"/>
              <a:ext cx="274698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2" name="TextBox 21"/>
          <p:cNvSpPr txBox="1"/>
          <p:nvPr/>
        </p:nvSpPr>
        <p:spPr>
          <a:xfrm>
            <a:off x="94126" y="6328999"/>
            <a:ext cx="7436138" cy="452654"/>
          </a:xfrm>
          <a:prstGeom prst="rect">
            <a:avLst/>
          </a:prstGeom>
          <a:noFill/>
        </p:spPr>
        <p:txBody>
          <a:bodyPr wrap="square" lIns="179285" tIns="143428" rIns="179285" bIns="143428" rtlCol="0">
            <a:spAutoFit/>
          </a:bodyPr>
          <a:lstStyle/>
          <a:p>
            <a:pPr>
              <a:lnSpc>
                <a:spcPct val="90000"/>
              </a:lnSpc>
              <a:spcAft>
                <a:spcPts val="588"/>
              </a:spcAft>
            </a:pPr>
            <a:r>
              <a:rPr lang="en-US" sz="1176" baseline="0" dirty="0">
                <a:gradFill>
                  <a:gsLst>
                    <a:gs pos="2917">
                      <a:schemeClr val="tx1"/>
                    </a:gs>
                    <a:gs pos="30000">
                      <a:schemeClr val="tx1"/>
                    </a:gs>
                  </a:gsLst>
                  <a:lin ang="5400000" scaled="0"/>
                </a:gradFill>
              </a:rPr>
              <a:t>Focus | Indianapolis, IN | May 21-24, 2018</a:t>
            </a:r>
            <a:endParaRPr lang="en-US" sz="1176" dirty="0">
              <a:gradFill>
                <a:gsLst>
                  <a:gs pos="2917">
                    <a:schemeClr val="tx1"/>
                  </a:gs>
                  <a:gs pos="30000">
                    <a:schemeClr val="tx1"/>
                  </a:gs>
                </a:gsLst>
                <a:lin ang="5400000" scaled="0"/>
              </a:gradFill>
            </a:endParaRPr>
          </a:p>
        </p:txBody>
      </p:sp>
      <p:pic>
        <p:nvPicPr>
          <p:cNvPr id="20" name="Picture 19"/>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869827" y="6328999"/>
            <a:ext cx="2052935" cy="301410"/>
          </a:xfrm>
          <a:prstGeom prst="rect">
            <a:avLst/>
          </a:prstGeom>
        </p:spPr>
      </p:pic>
    </p:spTree>
    <p:extLst>
      <p:ext uri="{BB962C8B-B14F-4D97-AF65-F5344CB8AC3E}">
        <p14:creationId xmlns:p14="http://schemas.microsoft.com/office/powerpoint/2010/main" val="3029457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7" r:id="rId26"/>
    <p:sldLayoutId id="2147483688" r:id="rId27"/>
    <p:sldLayoutId id="2147483689"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0">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3" Type="http://schemas.openxmlformats.org/officeDocument/2006/relationships/hyperlink" Target="http://docs.cucumber.io/guides/overview/" TargetMode="External"/><Relationship Id="rId2" Type="http://schemas.openxmlformats.org/officeDocument/2006/relationships/hyperlink" Target="https://cucumber.io/" TargetMode="External"/><Relationship Id="rId1" Type="http://schemas.openxmlformats.org/officeDocument/2006/relationships/slideLayout" Target="../slideLayouts/slideLayout14.xml"/><Relationship Id="rId6" Type="http://schemas.openxmlformats.org/officeDocument/2006/relationships/hyperlink" Target="http://specflow.org/" TargetMode="External"/><Relationship Id="rId5" Type="http://schemas.openxmlformats.org/officeDocument/2006/relationships/hyperlink" Target="http://docs.cucumber.io/gherkin/" TargetMode="External"/><Relationship Id="rId4" Type="http://schemas.openxmlformats.org/officeDocument/2006/relationships/image" Target="../media/image81.png"/></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seleniumhq.org/download/" TargetMode="External"/><Relationship Id="rId2" Type="http://schemas.openxmlformats.org/officeDocument/2006/relationships/hyperlink" Target="https://www.seleniumhq.org/" TargetMode="Externa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hyperlink" Target="https://github.com/Microsoft/EasyRepro" TargetMode="Externa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xml"/><Relationship Id="rId4" Type="http://schemas.openxmlformats.org/officeDocument/2006/relationships/image" Target="../media/image93.png"/></Relationships>
</file>

<file path=ppt/slides/_rels/slide1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07.png"/><Relationship Id="rId4" Type="http://schemas.openxmlformats.org/officeDocument/2006/relationships/image" Target="../media/image22.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hyperlink" Target="https://jenkins.io/" TargetMode="External"/><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s://technet.microsoft.com/en-us/library/dn905215.aspx" TargetMode="External"/><Relationship Id="rId2" Type="http://schemas.openxmlformats.org/officeDocument/2006/relationships/hyperlink" Target="https://www.slideshare.net/StphaneDorrekens/monitoring-a-dynamics-crm-infrastructure" TargetMode="External"/><Relationship Id="rId1" Type="http://schemas.openxmlformats.org/officeDocument/2006/relationships/slideLayout" Target="../slideLayouts/slideLayout14.xml"/><Relationship Id="rId4" Type="http://schemas.openxmlformats.org/officeDocument/2006/relationships/hyperlink" Target="https://www.microsoft.com/en-us/download/details.aspx?id=50379" TargetMode="External"/></Relationships>
</file>

<file path=ppt/slides/_rels/slide141.xml.rels><?xml version="1.0" encoding="UTF-8" standalone="yes"?>
<Relationships xmlns="http://schemas.openxmlformats.org/package/2006/relationships"><Relationship Id="rId2" Type="http://schemas.openxmlformats.org/officeDocument/2006/relationships/hyperlink" Target="https://appsource.microsoft.com/en-us/product/dynamics-365/mscrm.04931187-431c-415d-8777-f7f482ba8095?tab=Overview" TargetMode="Externa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msdn.microsoft.com/en-us/library/dn688182.aspx" TargetMode="Externa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3" Type="http://schemas.openxmlformats.org/officeDocument/2006/relationships/hyperlink" Target="https://msdn.microsoft.com/en-us/library/dn688182.aspx" TargetMode="External"/><Relationship Id="rId2" Type="http://schemas.openxmlformats.org/officeDocument/2006/relationships/hyperlink" Target="https://technet.microsoft.com/library/dn647421.aspx" TargetMode="Externa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msdn.microsoft.com/en-us/library/dn688182.aspx" TargetMode="External"/><Relationship Id="rId1" Type="http://schemas.openxmlformats.org/officeDocument/2006/relationships/slideLayout" Target="../slideLayouts/slideLayout14.xml"/><Relationship Id="rId4" Type="http://schemas.openxmlformats.org/officeDocument/2006/relationships/hyperlink" Target="https://www.youtube.com/watch?v=KJKZPu4C-O4" TargetMode="External"/></Relationships>
</file>

<file path=ppt/slides/_rels/slide155.xml.rels><?xml version="1.0" encoding="UTF-8" standalone="yes"?>
<Relationships xmlns="http://schemas.openxmlformats.org/package/2006/relationships"><Relationship Id="rId2" Type="http://schemas.openxmlformats.org/officeDocument/2006/relationships/hyperlink" Target="https://www.youtube.com/watch?v=EOLjjwY0QEQ" TargetMode="Externa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2" Type="http://schemas.openxmlformats.org/officeDocument/2006/relationships/hyperlink" Target="https://technet.microsoft.com/en-us/library/dn756318.aspx#Mgmt_cmd" TargetMode="Externa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3" Type="http://schemas.openxmlformats.org/officeDocument/2006/relationships/hyperlink" Target="https://technet.microsoft.com/en-us/library/dn756303.aspx" TargetMode="External"/><Relationship Id="rId2" Type="http://schemas.openxmlformats.org/officeDocument/2006/relationships/hyperlink" Target="https://technet.microsoft.com/en-us/library/dn756318.aspx#Conn_cmd" TargetMode="External"/><Relationship Id="rId1" Type="http://schemas.openxmlformats.org/officeDocument/2006/relationships/slideLayout" Target="../slideLayouts/slideLayout9.xml"/><Relationship Id="rId4" Type="http://schemas.openxmlformats.org/officeDocument/2006/relationships/hyperlink" Target="https://technet.microsoft.com/en-us/library/dn756300.aspx"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3" Type="http://schemas.openxmlformats.org/officeDocument/2006/relationships/hyperlink" Target="https://technet.microsoft.com/en-us/library/dn756299.aspx" TargetMode="External"/><Relationship Id="rId2" Type="http://schemas.openxmlformats.org/officeDocument/2006/relationships/hyperlink" Target="https://technet.microsoft.com/en-us/library/dn756318.aspx#Pkg_cmd" TargetMode="External"/><Relationship Id="rId1" Type="http://schemas.openxmlformats.org/officeDocument/2006/relationships/slideLayout" Target="../slideLayouts/slideLayout9.xml"/><Relationship Id="rId4" Type="http://schemas.openxmlformats.org/officeDocument/2006/relationships/hyperlink" Target="https://technet.microsoft.com/en-us/library/dn756301.aspx" TargetMode="External"/></Relationships>
</file>

<file path=ppt/slides/_rels/slide161.xml.rels><?xml version="1.0" encoding="UTF-8" standalone="yes"?>
<Relationships xmlns="http://schemas.openxmlformats.org/package/2006/relationships"><Relationship Id="rId2" Type="http://schemas.openxmlformats.org/officeDocument/2006/relationships/hyperlink" Target="https://www.powershellgallery.com/packages/Microsoft.Xrm.OnlineManagementAPI/0.0.1.0" TargetMode="Externa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community.dynamics.com/crm/b/crminogic/archive/2014/05/21/asynchronous-solution-import" TargetMode="Externa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8" Type="http://schemas.openxmlformats.org/officeDocument/2006/relationships/hyperlink" Target="https://en.wikipedia.org/wiki/Lean_software_development#See_the_whole" TargetMode="External"/><Relationship Id="rId3" Type="http://schemas.openxmlformats.org/officeDocument/2006/relationships/hyperlink" Target="https://en.wikipedia.org/wiki/Lean_software_development#Amplify_learning" TargetMode="External"/><Relationship Id="rId7" Type="http://schemas.openxmlformats.org/officeDocument/2006/relationships/hyperlink" Target="https://en.wikipedia.org/wiki/Lean_software_development#Build_integrity_in" TargetMode="External"/><Relationship Id="rId2" Type="http://schemas.openxmlformats.org/officeDocument/2006/relationships/hyperlink" Target="https://en.wikipedia.org/wiki/Lean_software_development#Eliminate_waste" TargetMode="External"/><Relationship Id="rId1" Type="http://schemas.openxmlformats.org/officeDocument/2006/relationships/slideLayout" Target="../slideLayouts/slideLayout9.xml"/><Relationship Id="rId6" Type="http://schemas.openxmlformats.org/officeDocument/2006/relationships/hyperlink" Target="https://en.wikipedia.org/wiki/Lean_software_development#Empower_the_team" TargetMode="External"/><Relationship Id="rId5" Type="http://schemas.openxmlformats.org/officeDocument/2006/relationships/hyperlink" Target="https://en.wikipedia.org/wiki/Lean_software_development#Deliver_as_fast_as_possible" TargetMode="External"/><Relationship Id="rId4" Type="http://schemas.openxmlformats.org/officeDocument/2006/relationships/hyperlink" Target="https://en.wikipedia.org/wiki/Lean_software_development#Decide_as_late_as_possib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puppet.com/resources/whitepaper/state-of-devops-report"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mailto:Chris.Clark@HCL-PowerObjects.com" TargetMode="External"/><Relationship Id="rId7"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hyperlink" Target="https://www.linkedin.com/in/chrisclark/"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hyperlink" Target="https://msdn.microsoft.com/en-us/library/gg328392.aspx" TargetMode="Externa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22.jpe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2.jpe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2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hyperlink" Target="https://www.microsoft.com/en-us/download/details.aspx?id=50032" TargetMode="Externa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hyperlink" Target="https://www.microsoft.com/en-us/download/details.aspx?id=50032" TargetMode="Externa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sdn.microsoft.com/en-us/library/microsoft.crm.sdk.messages.exportsolutionrequest.aspx" TargetMode="Externa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https://www.nuget.org/downloads" TargetMode="External"/><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Microsoft/msbuild" TargetMode="External"/><Relationship Id="rId2" Type="http://schemas.openxmlformats.org/officeDocument/2006/relationships/hyperlink" Target="https://github.com/Microsoft/vswhere" TargetMode="Externa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s://www.sonarsource.com/plans-and-pricing" TargetMode="External"/><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hyperlink" Target="https://www.sonarqube.org/"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marketplace.visualstudio.com/items?itemName=SonarSource.sonarqube" TargetMode="Externa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hyperlink" Target="https://docs.sonarqube.org/display/SCAN/Analyzing+with+SonarQube+Scanner+for+MSBuild" TargetMode="Externa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sonarlint.org/" TargetMode="Externa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hyperlink" Target="https://msdn.microsoft.com/en-us/library/jj155796.aspx" TargetMode="Externa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msdn.microsoft.com/en-us/library/jj602987.aspx"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3" Type="http://schemas.openxmlformats.org/officeDocument/2006/relationships/hyperlink" Target="https://marketplace.visualstudio.com/items?itemName=WaelHamze.xrm-ci-framework-build-tasks" TargetMode="External"/><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hyperlink" Target="https://msdn.microsoft.com/en-us/library/microsoft.crm.sdk.messages.importsolutionrequest.aspx"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hyperlink" Target="https://msdn.microsoft.com/en-us/library/microsoft.crm.sdk.messages.publishallxmlrequest.aspx" TargetMode="External"/><Relationship Id="rId2" Type="http://schemas.openxmlformats.org/officeDocument/2006/relationships/image" Target="../media/image79.png"/><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77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Defined</a:t>
            </a:r>
          </a:p>
        </p:txBody>
      </p:sp>
    </p:spTree>
    <p:extLst>
      <p:ext uri="{BB962C8B-B14F-4D97-AF65-F5344CB8AC3E}">
        <p14:creationId xmlns:p14="http://schemas.microsoft.com/office/powerpoint/2010/main" val="41241155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2E7E-56B1-441A-8067-CCAFFAD098FB}"/>
              </a:ext>
            </a:extLst>
          </p:cNvPr>
          <p:cNvSpPr>
            <a:spLocks noGrp="1"/>
          </p:cNvSpPr>
          <p:nvPr>
            <p:ph type="title"/>
          </p:nvPr>
        </p:nvSpPr>
        <p:spPr/>
        <p:txBody>
          <a:bodyPr/>
          <a:lstStyle/>
          <a:p>
            <a:r>
              <a:rPr lang="en-US" dirty="0"/>
              <a:t>Cucumber</a:t>
            </a:r>
          </a:p>
        </p:txBody>
      </p:sp>
      <p:sp>
        <p:nvSpPr>
          <p:cNvPr id="4" name="Rectangle 3">
            <a:extLst>
              <a:ext uri="{FF2B5EF4-FFF2-40B4-BE49-F238E27FC236}">
                <a16:creationId xmlns:a16="http://schemas.microsoft.com/office/drawing/2014/main" id="{5700C167-844A-42FF-96FA-D8AC583A4BF4}"/>
              </a:ext>
            </a:extLst>
          </p:cNvPr>
          <p:cNvSpPr/>
          <p:nvPr/>
        </p:nvSpPr>
        <p:spPr>
          <a:xfrm>
            <a:off x="3034778" y="5884166"/>
            <a:ext cx="2185278" cy="646331"/>
          </a:xfrm>
          <a:prstGeom prst="rect">
            <a:avLst/>
          </a:prstGeom>
        </p:spPr>
        <p:txBody>
          <a:bodyPr wrap="none">
            <a:spAutoFit/>
          </a:bodyPr>
          <a:lstStyle/>
          <a:p>
            <a:r>
              <a:rPr lang="en-US" dirty="0">
                <a:hlinkClick r:id="rId2"/>
              </a:rPr>
              <a:t>https://cucumber.io/</a:t>
            </a:r>
            <a:endParaRPr lang="en-US" dirty="0"/>
          </a:p>
          <a:p>
            <a:endParaRPr lang="en-US" dirty="0"/>
          </a:p>
        </p:txBody>
      </p:sp>
      <p:sp>
        <p:nvSpPr>
          <p:cNvPr id="3" name="Rectangle 2">
            <a:extLst>
              <a:ext uri="{FF2B5EF4-FFF2-40B4-BE49-F238E27FC236}">
                <a16:creationId xmlns:a16="http://schemas.microsoft.com/office/drawing/2014/main" id="{A0547BB3-9187-4CAB-B769-56A2E6A27347}"/>
              </a:ext>
            </a:extLst>
          </p:cNvPr>
          <p:cNvSpPr/>
          <p:nvPr/>
        </p:nvSpPr>
        <p:spPr>
          <a:xfrm>
            <a:off x="6097160" y="5884167"/>
            <a:ext cx="4339714" cy="646331"/>
          </a:xfrm>
          <a:prstGeom prst="rect">
            <a:avLst/>
          </a:prstGeom>
        </p:spPr>
        <p:txBody>
          <a:bodyPr wrap="none">
            <a:spAutoFit/>
          </a:bodyPr>
          <a:lstStyle/>
          <a:p>
            <a:r>
              <a:rPr lang="en-US" dirty="0">
                <a:hlinkClick r:id="rId3"/>
              </a:rPr>
              <a:t>http://docs.cucumber.io/guides/overview/</a:t>
            </a:r>
            <a:endParaRPr lang="en-US" dirty="0"/>
          </a:p>
          <a:p>
            <a:endParaRPr lang="en-US" dirty="0"/>
          </a:p>
        </p:txBody>
      </p:sp>
      <p:pic>
        <p:nvPicPr>
          <p:cNvPr id="1026" name="Picture 2" descr="Single source of Truth">
            <a:extLst>
              <a:ext uri="{FF2B5EF4-FFF2-40B4-BE49-F238E27FC236}">
                <a16:creationId xmlns:a16="http://schemas.microsoft.com/office/drawing/2014/main" id="{163B8EA2-4B5D-46FF-9389-05C5049C2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816" y="2472856"/>
            <a:ext cx="3264673" cy="32646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0902047-6CC4-45FB-BFDF-10FFFCCE63DB}"/>
              </a:ext>
            </a:extLst>
          </p:cNvPr>
          <p:cNvSpPr>
            <a:spLocks noChangeArrowheads="1"/>
          </p:cNvSpPr>
          <p:nvPr/>
        </p:nvSpPr>
        <p:spPr bwMode="auto">
          <a:xfrm>
            <a:off x="5355771" y="386791"/>
            <a:ext cx="6362700" cy="541686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A4A4A"/>
                </a:solidFill>
                <a:effectLst/>
                <a:latin typeface="BlinkMacSystemFont"/>
              </a:rPr>
              <a:t>Cucumber reads executable specifications written in plain text and validates that the software does what those specifications say. The specifications consists of multiple </a:t>
            </a:r>
            <a:r>
              <a:rPr kumimoji="0" lang="en-US" altLang="en-US" sz="2000" b="0" i="1" u="none" strike="noStrike" cap="none" normalizeH="0" baseline="0" dirty="0">
                <a:ln>
                  <a:noFill/>
                </a:ln>
                <a:solidFill>
                  <a:srgbClr val="4A4A4A"/>
                </a:solidFill>
                <a:effectLst/>
                <a:latin typeface="BlinkMacSystemFont"/>
              </a:rPr>
              <a:t>examples</a:t>
            </a:r>
            <a:r>
              <a:rPr kumimoji="0" lang="en-US" altLang="en-US" sz="2000" b="0" i="0" u="none" strike="noStrike" cap="none" normalizeH="0" baseline="0" dirty="0">
                <a:ln>
                  <a:noFill/>
                </a:ln>
                <a:solidFill>
                  <a:srgbClr val="4A4A4A"/>
                </a:solidFill>
                <a:effectLst/>
                <a:latin typeface="BlinkMacSystemFont"/>
              </a:rPr>
              <a:t>, or </a:t>
            </a:r>
            <a:r>
              <a:rPr kumimoji="0" lang="en-US" altLang="en-US" sz="2000" b="0" i="1" u="none" strike="noStrike" cap="none" normalizeH="0" baseline="0" dirty="0">
                <a:ln>
                  <a:noFill/>
                </a:ln>
                <a:solidFill>
                  <a:srgbClr val="4A4A4A"/>
                </a:solidFill>
                <a:effectLst/>
                <a:latin typeface="BlinkMacSystemFont"/>
              </a:rPr>
              <a:t>scenarios</a:t>
            </a:r>
            <a:r>
              <a:rPr kumimoji="0" lang="en-US" altLang="en-US" sz="2000" b="0" i="0" u="none" strike="noStrike" cap="none" normalizeH="0" baseline="0" dirty="0">
                <a:ln>
                  <a:noFill/>
                </a:ln>
                <a:solidFill>
                  <a:srgbClr val="4A4A4A"/>
                </a:solidFill>
                <a:effectLst/>
                <a:latin typeface="BlinkMacSystemFon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4A4A4A"/>
              </a:solidFill>
              <a:latin typeface="BlinkMacSystem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4A4A4A"/>
                </a:solidFill>
                <a:effectLst/>
                <a:latin typeface="BlinkMacSystemFont"/>
              </a:rPr>
              <a:t>Given &lt; all these setup assumptions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4A4A4A"/>
                </a:solidFill>
                <a:effectLst/>
                <a:latin typeface="BlinkMacSystemFont"/>
              </a:rPr>
              <a:t>When &lt; I do this thing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4A4A4A"/>
                </a:solidFill>
                <a:effectLst/>
                <a:latin typeface="BlinkMacSystemFont"/>
              </a:rPr>
              <a:t>Then &lt; I should see this result &gt;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4A4A4A"/>
              </a:solidFill>
              <a:latin typeface="BlinkMacSystemFon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A4A4A"/>
                </a:solidFill>
                <a:effectLst/>
                <a:latin typeface="BlinkMacSystemFont"/>
              </a:rPr>
              <a:t>Each scenario is a list of </a:t>
            </a:r>
            <a:r>
              <a:rPr kumimoji="0" lang="en-US" altLang="en-US" sz="2000" b="0" i="1" u="none" strike="noStrike" cap="none" normalizeH="0" baseline="0" dirty="0">
                <a:ln>
                  <a:noFill/>
                </a:ln>
                <a:solidFill>
                  <a:srgbClr val="4A4A4A"/>
                </a:solidFill>
                <a:effectLst/>
                <a:latin typeface="BlinkMacSystemFont"/>
              </a:rPr>
              <a:t>steps</a:t>
            </a:r>
            <a:r>
              <a:rPr kumimoji="0" lang="en-US" altLang="en-US" sz="2000" b="0" i="0" u="none" strike="noStrike" cap="none" normalizeH="0" baseline="0" dirty="0">
                <a:ln>
                  <a:noFill/>
                </a:ln>
                <a:solidFill>
                  <a:srgbClr val="4A4A4A"/>
                </a:solidFill>
                <a:effectLst/>
                <a:latin typeface="BlinkMacSystemFont"/>
              </a:rPr>
              <a:t> for Cucumber to work through. Cucumber verifies that the software conforms with the specification and generates a report indicating ✅ success or ❌ failure for each scenario.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A4A4A"/>
                </a:solidFill>
                <a:effectLst/>
                <a:latin typeface="BlinkMacSystemFont"/>
              </a:rPr>
              <a:t>In order for Cucumber to understand the scenarios, they must follow some basic syntax rules, called </a:t>
            </a:r>
            <a:r>
              <a:rPr kumimoji="0" lang="en-US" altLang="en-US" sz="2000" b="0" i="0" u="none" strike="noStrike" cap="none" normalizeH="0" baseline="0" dirty="0">
                <a:ln>
                  <a:noFill/>
                </a:ln>
                <a:solidFill>
                  <a:srgbClr val="004FFF"/>
                </a:solidFill>
                <a:effectLst/>
                <a:latin typeface="BlinkMacSystemFont"/>
                <a:hlinkClick r:id="rId5"/>
              </a:rPr>
              <a:t>Gherkin</a:t>
            </a:r>
            <a:r>
              <a:rPr kumimoji="0" lang="en-US" altLang="en-US" sz="2000" b="0" i="0" u="none" strike="noStrike" cap="none" normalizeH="0" baseline="0" dirty="0">
                <a:ln>
                  <a:noFill/>
                </a:ln>
                <a:solidFill>
                  <a:srgbClr val="4A4A4A"/>
                </a:solidFill>
                <a:effectLst/>
                <a:latin typeface="BlinkMacSystemFont"/>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1C39D50F-2C80-4FD5-84F4-C2A13E99C586}"/>
              </a:ext>
            </a:extLst>
          </p:cNvPr>
          <p:cNvSpPr/>
          <p:nvPr/>
        </p:nvSpPr>
        <p:spPr>
          <a:xfrm>
            <a:off x="49341" y="5884166"/>
            <a:ext cx="2108334" cy="646331"/>
          </a:xfrm>
          <a:prstGeom prst="rect">
            <a:avLst/>
          </a:prstGeom>
        </p:spPr>
        <p:txBody>
          <a:bodyPr wrap="none">
            <a:spAutoFit/>
          </a:bodyPr>
          <a:lstStyle/>
          <a:p>
            <a:r>
              <a:rPr lang="en-US" dirty="0">
                <a:hlinkClick r:id="rId6"/>
              </a:rPr>
              <a:t>http://specflow.org/</a:t>
            </a:r>
            <a:endParaRPr lang="en-US" dirty="0"/>
          </a:p>
          <a:p>
            <a:endParaRPr lang="en-US" dirty="0"/>
          </a:p>
        </p:txBody>
      </p:sp>
      <p:sp>
        <p:nvSpPr>
          <p:cNvPr id="8" name="Rectangle 7">
            <a:extLst>
              <a:ext uri="{FF2B5EF4-FFF2-40B4-BE49-F238E27FC236}">
                <a16:creationId xmlns:a16="http://schemas.microsoft.com/office/drawing/2014/main" id="{EB157AB8-4659-4912-B5BB-EA411F3753A4}"/>
              </a:ext>
            </a:extLst>
          </p:cNvPr>
          <p:cNvSpPr/>
          <p:nvPr/>
        </p:nvSpPr>
        <p:spPr>
          <a:xfrm>
            <a:off x="342612" y="1189176"/>
            <a:ext cx="3685624" cy="369332"/>
          </a:xfrm>
          <a:prstGeom prst="rect">
            <a:avLst/>
          </a:prstGeom>
        </p:spPr>
        <p:txBody>
          <a:bodyPr wrap="none">
            <a:spAutoFit/>
          </a:bodyPr>
          <a:lstStyle/>
          <a:p>
            <a:r>
              <a:rPr lang="en-US" b="1" dirty="0" err="1"/>
              <a:t>SpecFlow</a:t>
            </a:r>
            <a:r>
              <a:rPr lang="en-US" b="1" dirty="0"/>
              <a:t> is Cucumber for .NET</a:t>
            </a:r>
          </a:p>
        </p:txBody>
      </p:sp>
    </p:spTree>
    <p:extLst>
      <p:ext uri="{BB962C8B-B14F-4D97-AF65-F5344CB8AC3E}">
        <p14:creationId xmlns:p14="http://schemas.microsoft.com/office/powerpoint/2010/main" val="51889813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6775-75E7-45C9-A097-2D8C67A3023F}"/>
              </a:ext>
            </a:extLst>
          </p:cNvPr>
          <p:cNvSpPr>
            <a:spLocks noGrp="1"/>
          </p:cNvSpPr>
          <p:nvPr>
            <p:ph type="title"/>
          </p:nvPr>
        </p:nvSpPr>
        <p:spPr/>
        <p:txBody>
          <a:bodyPr/>
          <a:lstStyle/>
          <a:p>
            <a:r>
              <a:rPr lang="en-US" dirty="0"/>
              <a:t>Gherkin Given / When / Then Statements</a:t>
            </a:r>
          </a:p>
        </p:txBody>
      </p:sp>
      <p:pic>
        <p:nvPicPr>
          <p:cNvPr id="3" name="Picture 2">
            <a:extLst>
              <a:ext uri="{FF2B5EF4-FFF2-40B4-BE49-F238E27FC236}">
                <a16:creationId xmlns:a16="http://schemas.microsoft.com/office/drawing/2014/main" id="{978B5C72-9570-429E-8D6C-9F981FFAB003}"/>
              </a:ext>
            </a:extLst>
          </p:cNvPr>
          <p:cNvPicPr>
            <a:picLocks noChangeAspect="1"/>
          </p:cNvPicPr>
          <p:nvPr/>
        </p:nvPicPr>
        <p:blipFill>
          <a:blip r:embed="rId2"/>
          <a:stretch>
            <a:fillRect/>
          </a:stretch>
        </p:blipFill>
        <p:spPr>
          <a:xfrm>
            <a:off x="244007" y="1189176"/>
            <a:ext cx="11681073" cy="4650153"/>
          </a:xfrm>
          <a:prstGeom prst="rect">
            <a:avLst/>
          </a:prstGeom>
        </p:spPr>
      </p:pic>
    </p:spTree>
    <p:extLst>
      <p:ext uri="{BB962C8B-B14F-4D97-AF65-F5344CB8AC3E}">
        <p14:creationId xmlns:p14="http://schemas.microsoft.com/office/powerpoint/2010/main" val="231042326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8DC855-037C-43E9-B369-417A5184F45A}"/>
              </a:ext>
            </a:extLst>
          </p:cNvPr>
          <p:cNvSpPr/>
          <p:nvPr/>
        </p:nvSpPr>
        <p:spPr bwMode="auto">
          <a:xfrm>
            <a:off x="269239" y="1024129"/>
            <a:ext cx="9780017" cy="544839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77CD5D48-381A-461E-8B41-E71DABA385D1}"/>
              </a:ext>
            </a:extLst>
          </p:cNvPr>
          <p:cNvSpPr>
            <a:spLocks noGrp="1"/>
          </p:cNvSpPr>
          <p:nvPr>
            <p:ph type="body" sz="quarter" idx="10"/>
          </p:nvPr>
        </p:nvSpPr>
        <p:spPr>
          <a:xfrm>
            <a:off x="269238" y="1024129"/>
            <a:ext cx="9606281" cy="5582860"/>
          </a:xfrm>
        </p:spPr>
        <p:txBody>
          <a:bodyPr/>
          <a:lstStyle/>
          <a:p>
            <a:pPr marL="0" indent="0">
              <a:buNone/>
            </a:pPr>
            <a:r>
              <a:rPr lang="en-US" sz="2000" dirty="0">
                <a:solidFill>
                  <a:srgbClr val="00B0F0"/>
                </a:solidFill>
              </a:rPr>
              <a:t>Feature: </a:t>
            </a:r>
            <a:r>
              <a:rPr lang="en-US" sz="2000" dirty="0">
                <a:solidFill>
                  <a:schemeClr val="bg1"/>
                </a:solidFill>
              </a:rPr>
              <a:t>CreateContact2</a:t>
            </a:r>
          </a:p>
          <a:p>
            <a:pPr marL="0" indent="0">
              <a:buNone/>
            </a:pPr>
            <a:endParaRPr lang="en-US" sz="2000" dirty="0">
              <a:solidFill>
                <a:schemeClr val="bg1"/>
              </a:solidFill>
            </a:endParaRPr>
          </a:p>
          <a:p>
            <a:pPr marL="0" indent="0">
              <a:buNone/>
            </a:pPr>
            <a:r>
              <a:rPr lang="en-US" sz="2000" dirty="0">
                <a:solidFill>
                  <a:srgbClr val="FFC000"/>
                </a:solidFill>
              </a:rPr>
              <a:t>@automated</a:t>
            </a:r>
          </a:p>
          <a:p>
            <a:pPr marL="0" indent="0">
              <a:buNone/>
            </a:pPr>
            <a:r>
              <a:rPr lang="en-US" sz="2000" dirty="0">
                <a:solidFill>
                  <a:srgbClr val="00B0F0"/>
                </a:solidFill>
              </a:rPr>
              <a:t>Scenario: </a:t>
            </a:r>
            <a:r>
              <a:rPr lang="en-US" sz="2000" dirty="0">
                <a:solidFill>
                  <a:schemeClr val="bg1"/>
                </a:solidFill>
              </a:rPr>
              <a:t>Create Contact 1</a:t>
            </a:r>
          </a:p>
          <a:p>
            <a:pPr marL="0" indent="0">
              <a:buNone/>
            </a:pPr>
            <a:r>
              <a:rPr lang="en-US" sz="2000" dirty="0">
                <a:solidFill>
                  <a:srgbClr val="00B0F0"/>
                </a:solidFill>
              </a:rPr>
              <a:t>Given</a:t>
            </a:r>
            <a:r>
              <a:rPr lang="en-US" sz="2000" dirty="0">
                <a:solidFill>
                  <a:schemeClr val="bg1"/>
                </a:solidFill>
              </a:rPr>
              <a:t> user logs into dynamics 365 sales</a:t>
            </a:r>
          </a:p>
          <a:p>
            <a:pPr marL="0" indent="0">
              <a:buNone/>
            </a:pPr>
            <a:r>
              <a:rPr lang="en-US" sz="2000" dirty="0">
                <a:solidFill>
                  <a:srgbClr val="00B0F0"/>
                </a:solidFill>
              </a:rPr>
              <a:t>And</a:t>
            </a:r>
            <a:r>
              <a:rPr lang="en-US" sz="2000" dirty="0">
                <a:solidFill>
                  <a:schemeClr val="bg1"/>
                </a:solidFill>
              </a:rPr>
              <a:t> navigates subarea </a:t>
            </a:r>
            <a:r>
              <a:rPr lang="en-US" sz="2000" dirty="0">
                <a:solidFill>
                  <a:srgbClr val="FFFF00"/>
                </a:solidFill>
              </a:rPr>
              <a:t>Sales</a:t>
            </a:r>
            <a:r>
              <a:rPr lang="en-US" sz="2000" dirty="0">
                <a:solidFill>
                  <a:schemeClr val="bg1"/>
                </a:solidFill>
              </a:rPr>
              <a:t> then </a:t>
            </a:r>
            <a:r>
              <a:rPr lang="en-US" sz="2000" dirty="0">
                <a:solidFill>
                  <a:srgbClr val="FFFF00"/>
                </a:solidFill>
              </a:rPr>
              <a:t>Contacts</a:t>
            </a:r>
          </a:p>
          <a:p>
            <a:pPr marL="0" indent="0">
              <a:buNone/>
            </a:pPr>
            <a:r>
              <a:rPr lang="en-US" sz="2000" dirty="0">
                <a:solidFill>
                  <a:schemeClr val="bg1"/>
                </a:solidFill>
              </a:rPr>
              <a:t>#</a:t>
            </a:r>
            <a:r>
              <a:rPr lang="en-US" sz="2000" dirty="0">
                <a:solidFill>
                  <a:srgbClr val="00B050"/>
                </a:solidFill>
              </a:rPr>
              <a:t>And switches grid view to Active Contacts</a:t>
            </a:r>
          </a:p>
          <a:p>
            <a:pPr marL="0" indent="0">
              <a:buNone/>
            </a:pPr>
            <a:r>
              <a:rPr lang="en-US" sz="2000" dirty="0">
                <a:solidFill>
                  <a:srgbClr val="00B0F0"/>
                </a:solidFill>
              </a:rPr>
              <a:t>And</a:t>
            </a:r>
            <a:r>
              <a:rPr lang="en-US" sz="2000" dirty="0">
                <a:solidFill>
                  <a:schemeClr val="bg1"/>
                </a:solidFill>
              </a:rPr>
              <a:t> clicks </a:t>
            </a:r>
            <a:r>
              <a:rPr lang="en-US" sz="2000" dirty="0">
                <a:solidFill>
                  <a:srgbClr val="FFFF00"/>
                </a:solidFill>
              </a:rPr>
              <a:t>New</a:t>
            </a:r>
            <a:r>
              <a:rPr lang="en-US" sz="2000" dirty="0">
                <a:solidFill>
                  <a:schemeClr val="bg1"/>
                </a:solidFill>
              </a:rPr>
              <a:t> button on the ribbon</a:t>
            </a:r>
          </a:p>
          <a:p>
            <a:pPr marL="0" indent="0">
              <a:buNone/>
            </a:pPr>
            <a:r>
              <a:rPr lang="en-US" sz="2000" dirty="0">
                <a:solidFill>
                  <a:srgbClr val="00B0F0"/>
                </a:solidFill>
              </a:rPr>
              <a:t>And</a:t>
            </a:r>
            <a:r>
              <a:rPr lang="en-US" sz="2000" dirty="0">
                <a:solidFill>
                  <a:schemeClr val="bg1"/>
                </a:solidFill>
              </a:rPr>
              <a:t> enters </a:t>
            </a:r>
            <a:r>
              <a:rPr lang="en-US" sz="2000" dirty="0" err="1">
                <a:solidFill>
                  <a:schemeClr val="bg1"/>
                </a:solidFill>
              </a:rPr>
              <a:t>firstname</a:t>
            </a:r>
            <a:r>
              <a:rPr lang="en-US" sz="2000" dirty="0">
                <a:solidFill>
                  <a:schemeClr val="bg1"/>
                </a:solidFill>
              </a:rPr>
              <a:t> </a:t>
            </a:r>
            <a:r>
              <a:rPr lang="en-US" sz="2000" dirty="0">
                <a:solidFill>
                  <a:srgbClr val="FFFF00"/>
                </a:solidFill>
              </a:rPr>
              <a:t>Chris</a:t>
            </a:r>
            <a:r>
              <a:rPr lang="en-US" sz="2000" dirty="0">
                <a:solidFill>
                  <a:schemeClr val="bg1"/>
                </a:solidFill>
              </a:rPr>
              <a:t> and </a:t>
            </a:r>
            <a:r>
              <a:rPr lang="en-US" sz="2000" dirty="0" err="1">
                <a:solidFill>
                  <a:schemeClr val="bg1"/>
                </a:solidFill>
              </a:rPr>
              <a:t>lastname</a:t>
            </a:r>
            <a:r>
              <a:rPr lang="en-US" sz="2000" dirty="0">
                <a:solidFill>
                  <a:schemeClr val="bg1"/>
                </a:solidFill>
              </a:rPr>
              <a:t> </a:t>
            </a:r>
            <a:r>
              <a:rPr lang="en-US" sz="2000" dirty="0">
                <a:solidFill>
                  <a:srgbClr val="FFFF00"/>
                </a:solidFill>
              </a:rPr>
              <a:t>Clark</a:t>
            </a:r>
            <a:r>
              <a:rPr lang="en-US" sz="2000" dirty="0">
                <a:solidFill>
                  <a:schemeClr val="bg1"/>
                </a:solidFill>
              </a:rPr>
              <a:t> in </a:t>
            </a:r>
            <a:r>
              <a:rPr lang="en-US" sz="2000" dirty="0" err="1">
                <a:solidFill>
                  <a:srgbClr val="FFFF00"/>
                </a:solidFill>
              </a:rPr>
              <a:t>fullname</a:t>
            </a:r>
            <a:r>
              <a:rPr lang="en-US" sz="2000" dirty="0">
                <a:solidFill>
                  <a:schemeClr val="bg1"/>
                </a:solidFill>
              </a:rPr>
              <a:t> field of type </a:t>
            </a:r>
            <a:r>
              <a:rPr lang="en-US" sz="2000" dirty="0" err="1">
                <a:solidFill>
                  <a:schemeClr val="bg1"/>
                </a:solidFill>
              </a:rPr>
              <a:t>fullname</a:t>
            </a:r>
            <a:endParaRPr lang="en-US" sz="2000" dirty="0">
              <a:solidFill>
                <a:schemeClr val="bg1"/>
              </a:solidFill>
            </a:endParaRPr>
          </a:p>
          <a:p>
            <a:pPr marL="0" indent="0">
              <a:buNone/>
            </a:pPr>
            <a:r>
              <a:rPr lang="en-US" sz="2000" dirty="0">
                <a:solidFill>
                  <a:srgbClr val="00B0F0"/>
                </a:solidFill>
              </a:rPr>
              <a:t>And</a:t>
            </a:r>
            <a:r>
              <a:rPr lang="en-US" sz="2000" dirty="0">
                <a:solidFill>
                  <a:schemeClr val="bg1"/>
                </a:solidFill>
              </a:rPr>
              <a:t> enters </a:t>
            </a:r>
            <a:r>
              <a:rPr lang="en-US" sz="2000" dirty="0">
                <a:solidFill>
                  <a:srgbClr val="FFFF00"/>
                </a:solidFill>
              </a:rPr>
              <a:t>test@contoso.com </a:t>
            </a:r>
            <a:r>
              <a:rPr lang="en-US" sz="2000" dirty="0">
                <a:solidFill>
                  <a:schemeClr val="bg1"/>
                </a:solidFill>
              </a:rPr>
              <a:t>in </a:t>
            </a:r>
            <a:r>
              <a:rPr lang="en-US" sz="2000" dirty="0">
                <a:solidFill>
                  <a:srgbClr val="FFFF00"/>
                </a:solidFill>
              </a:rPr>
              <a:t>emailaddress1</a:t>
            </a:r>
            <a:r>
              <a:rPr lang="en-US" sz="2000" dirty="0">
                <a:solidFill>
                  <a:schemeClr val="bg1"/>
                </a:solidFill>
              </a:rPr>
              <a:t> field of type string</a:t>
            </a:r>
          </a:p>
          <a:p>
            <a:pPr marL="0" indent="0">
              <a:buNone/>
            </a:pPr>
            <a:r>
              <a:rPr lang="en-US" sz="2000" dirty="0">
                <a:solidFill>
                  <a:srgbClr val="00B0F0"/>
                </a:solidFill>
              </a:rPr>
              <a:t>And</a:t>
            </a:r>
            <a:r>
              <a:rPr lang="en-US" sz="2000" dirty="0">
                <a:solidFill>
                  <a:schemeClr val="bg1"/>
                </a:solidFill>
              </a:rPr>
              <a:t> enters </a:t>
            </a:r>
            <a:r>
              <a:rPr lang="en-US" sz="2000" dirty="0">
                <a:solidFill>
                  <a:srgbClr val="FFFF00"/>
                </a:solidFill>
              </a:rPr>
              <a:t>123-123-1234</a:t>
            </a:r>
            <a:r>
              <a:rPr lang="en-US" sz="2000" dirty="0">
                <a:solidFill>
                  <a:schemeClr val="bg1"/>
                </a:solidFill>
              </a:rPr>
              <a:t> in </a:t>
            </a:r>
            <a:r>
              <a:rPr lang="en-US" sz="2000" dirty="0" err="1">
                <a:solidFill>
                  <a:srgbClr val="FFFF00"/>
                </a:solidFill>
              </a:rPr>
              <a:t>mobilephone</a:t>
            </a:r>
            <a:r>
              <a:rPr lang="en-US" sz="2000" dirty="0">
                <a:solidFill>
                  <a:schemeClr val="bg1"/>
                </a:solidFill>
              </a:rPr>
              <a:t> field of type string</a:t>
            </a:r>
          </a:p>
          <a:p>
            <a:pPr marL="0" indent="0">
              <a:buNone/>
            </a:pPr>
            <a:r>
              <a:rPr lang="en-US" sz="2000" dirty="0">
                <a:solidFill>
                  <a:srgbClr val="00B0F0"/>
                </a:solidFill>
              </a:rPr>
              <a:t>And</a:t>
            </a:r>
            <a:r>
              <a:rPr lang="en-US" sz="2000" dirty="0">
                <a:solidFill>
                  <a:schemeClr val="bg1"/>
                </a:solidFill>
              </a:rPr>
              <a:t> enters </a:t>
            </a:r>
            <a:r>
              <a:rPr lang="en-US" sz="2000" dirty="0">
                <a:solidFill>
                  <a:srgbClr val="FFFF00"/>
                </a:solidFill>
              </a:rPr>
              <a:t>11/01/1980</a:t>
            </a:r>
            <a:r>
              <a:rPr lang="en-US" sz="2000" dirty="0">
                <a:solidFill>
                  <a:schemeClr val="bg1"/>
                </a:solidFill>
              </a:rPr>
              <a:t> in </a:t>
            </a:r>
            <a:r>
              <a:rPr lang="en-US" sz="2000" dirty="0">
                <a:solidFill>
                  <a:srgbClr val="FFFF00"/>
                </a:solidFill>
              </a:rPr>
              <a:t>birthdate</a:t>
            </a:r>
            <a:r>
              <a:rPr lang="en-US" sz="2000" dirty="0">
                <a:solidFill>
                  <a:schemeClr val="bg1"/>
                </a:solidFill>
              </a:rPr>
              <a:t> field of type datetime</a:t>
            </a:r>
          </a:p>
          <a:p>
            <a:pPr marL="0" indent="0">
              <a:buNone/>
            </a:pPr>
            <a:r>
              <a:rPr lang="en-US" sz="2000" dirty="0">
                <a:solidFill>
                  <a:srgbClr val="00B0F0"/>
                </a:solidFill>
              </a:rPr>
              <a:t>And</a:t>
            </a:r>
            <a:r>
              <a:rPr lang="en-US" sz="2000" dirty="0">
                <a:solidFill>
                  <a:schemeClr val="bg1"/>
                </a:solidFill>
              </a:rPr>
              <a:t> enters </a:t>
            </a:r>
            <a:r>
              <a:rPr lang="en-US" sz="2000" dirty="0">
                <a:solidFill>
                  <a:srgbClr val="FFFF00"/>
                </a:solidFill>
              </a:rPr>
              <a:t>Email</a:t>
            </a:r>
            <a:r>
              <a:rPr lang="en-US" sz="2000" dirty="0">
                <a:solidFill>
                  <a:schemeClr val="bg1"/>
                </a:solidFill>
              </a:rPr>
              <a:t> in </a:t>
            </a:r>
            <a:r>
              <a:rPr lang="en-US" sz="2000" dirty="0" err="1">
                <a:solidFill>
                  <a:srgbClr val="FFFF00"/>
                </a:solidFill>
              </a:rPr>
              <a:t>preferredcontactmethodcode</a:t>
            </a:r>
            <a:r>
              <a:rPr lang="en-US" sz="2000" dirty="0">
                <a:solidFill>
                  <a:schemeClr val="bg1"/>
                </a:solidFill>
              </a:rPr>
              <a:t> field of type </a:t>
            </a:r>
            <a:r>
              <a:rPr lang="en-US" sz="2000" dirty="0" err="1">
                <a:solidFill>
                  <a:schemeClr val="bg1"/>
                </a:solidFill>
              </a:rPr>
              <a:t>optionset</a:t>
            </a:r>
            <a:endParaRPr lang="en-US" sz="2000" dirty="0">
              <a:solidFill>
                <a:schemeClr val="bg1"/>
              </a:solidFill>
            </a:endParaRPr>
          </a:p>
          <a:p>
            <a:pPr marL="0" indent="0">
              <a:buNone/>
            </a:pPr>
            <a:r>
              <a:rPr lang="en-US" sz="2000" dirty="0">
                <a:solidFill>
                  <a:srgbClr val="00B0F0"/>
                </a:solidFill>
              </a:rPr>
              <a:t>When</a:t>
            </a:r>
            <a:r>
              <a:rPr lang="en-US" sz="2000" dirty="0">
                <a:solidFill>
                  <a:schemeClr val="bg1"/>
                </a:solidFill>
              </a:rPr>
              <a:t> clicks </a:t>
            </a:r>
            <a:r>
              <a:rPr lang="en-US" sz="2000" dirty="0">
                <a:solidFill>
                  <a:srgbClr val="FFFF00"/>
                </a:solidFill>
              </a:rPr>
              <a:t>Save</a:t>
            </a:r>
            <a:r>
              <a:rPr lang="en-US" sz="2000" dirty="0">
                <a:solidFill>
                  <a:schemeClr val="bg1"/>
                </a:solidFill>
              </a:rPr>
              <a:t> button on the ribbon </a:t>
            </a:r>
          </a:p>
          <a:p>
            <a:pPr marL="0" indent="0">
              <a:buNone/>
            </a:pPr>
            <a:r>
              <a:rPr lang="en-US" sz="2000" dirty="0">
                <a:solidFill>
                  <a:srgbClr val="00B0F0"/>
                </a:solidFill>
              </a:rPr>
              <a:t>Then</a:t>
            </a:r>
            <a:r>
              <a:rPr lang="en-US" sz="2000" dirty="0">
                <a:solidFill>
                  <a:schemeClr val="bg1"/>
                </a:solidFill>
              </a:rPr>
              <a:t> form should reload</a:t>
            </a:r>
          </a:p>
          <a:p>
            <a:pPr marL="0" indent="0">
              <a:buNone/>
            </a:pPr>
            <a:r>
              <a:rPr lang="en-US" sz="2000" dirty="0">
                <a:solidFill>
                  <a:srgbClr val="00B0F0"/>
                </a:solidFill>
              </a:rPr>
              <a:t>And</a:t>
            </a:r>
            <a:r>
              <a:rPr lang="en-US" sz="2000" dirty="0">
                <a:solidFill>
                  <a:schemeClr val="bg1"/>
                </a:solidFill>
              </a:rPr>
              <a:t> user should see </a:t>
            </a:r>
            <a:r>
              <a:rPr lang="en-US" sz="2000" dirty="0">
                <a:solidFill>
                  <a:srgbClr val="FFFF00"/>
                </a:solidFill>
              </a:rPr>
              <a:t>emailaddress1</a:t>
            </a:r>
            <a:r>
              <a:rPr lang="en-US" sz="2000" dirty="0">
                <a:solidFill>
                  <a:schemeClr val="bg1"/>
                </a:solidFill>
              </a:rPr>
              <a:t> field of type string is </a:t>
            </a:r>
            <a:r>
              <a:rPr lang="en-US" sz="2000" dirty="0">
                <a:solidFill>
                  <a:srgbClr val="FFFF00"/>
                </a:solidFill>
              </a:rPr>
              <a:t>test@contoso.com</a:t>
            </a:r>
          </a:p>
        </p:txBody>
      </p:sp>
      <p:sp>
        <p:nvSpPr>
          <p:cNvPr id="2" name="Title 1">
            <a:extLst>
              <a:ext uri="{FF2B5EF4-FFF2-40B4-BE49-F238E27FC236}">
                <a16:creationId xmlns:a16="http://schemas.microsoft.com/office/drawing/2014/main" id="{F5245C51-3222-4FE6-85A1-409935CBF0B9}"/>
              </a:ext>
            </a:extLst>
          </p:cNvPr>
          <p:cNvSpPr>
            <a:spLocks noGrp="1"/>
          </p:cNvSpPr>
          <p:nvPr>
            <p:ph type="title"/>
          </p:nvPr>
        </p:nvSpPr>
        <p:spPr/>
        <p:txBody>
          <a:bodyPr/>
          <a:lstStyle/>
          <a:p>
            <a:r>
              <a:rPr lang="en-US" dirty="0"/>
              <a:t>Dynamics CRM Create Contact Example</a:t>
            </a:r>
          </a:p>
        </p:txBody>
      </p:sp>
    </p:spTree>
    <p:extLst>
      <p:ext uri="{BB962C8B-B14F-4D97-AF65-F5344CB8AC3E}">
        <p14:creationId xmlns:p14="http://schemas.microsoft.com/office/powerpoint/2010/main" val="183464407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F2A6E-7C97-4A7C-8D76-FD27C436DA4C}"/>
              </a:ext>
            </a:extLst>
          </p:cNvPr>
          <p:cNvSpPr>
            <a:spLocks noGrp="1"/>
          </p:cNvSpPr>
          <p:nvPr>
            <p:ph type="title"/>
          </p:nvPr>
        </p:nvSpPr>
        <p:spPr/>
        <p:txBody>
          <a:bodyPr/>
          <a:lstStyle/>
          <a:p>
            <a:r>
              <a:rPr lang="en-US" dirty="0"/>
              <a:t>Selenium Browser Automation</a:t>
            </a:r>
          </a:p>
        </p:txBody>
      </p:sp>
      <p:sp>
        <p:nvSpPr>
          <p:cNvPr id="2" name="Rectangle 1">
            <a:extLst>
              <a:ext uri="{FF2B5EF4-FFF2-40B4-BE49-F238E27FC236}">
                <a16:creationId xmlns:a16="http://schemas.microsoft.com/office/drawing/2014/main" id="{937B3B9B-53AF-4445-90EF-D7EEC5497226}"/>
              </a:ext>
            </a:extLst>
          </p:cNvPr>
          <p:cNvSpPr/>
          <p:nvPr/>
        </p:nvSpPr>
        <p:spPr>
          <a:xfrm>
            <a:off x="4707888" y="5971205"/>
            <a:ext cx="3070136" cy="646331"/>
          </a:xfrm>
          <a:prstGeom prst="rect">
            <a:avLst/>
          </a:prstGeom>
        </p:spPr>
        <p:txBody>
          <a:bodyPr wrap="none">
            <a:spAutoFit/>
          </a:bodyPr>
          <a:lstStyle/>
          <a:p>
            <a:r>
              <a:rPr lang="en-US" dirty="0">
                <a:hlinkClick r:id="rId2"/>
              </a:rPr>
              <a:t>https://www.seleniumhq.org/</a:t>
            </a:r>
            <a:endParaRPr lang="en-US" dirty="0"/>
          </a:p>
          <a:p>
            <a:endParaRPr lang="en-US" dirty="0"/>
          </a:p>
        </p:txBody>
      </p:sp>
      <p:sp>
        <p:nvSpPr>
          <p:cNvPr id="5" name="Text Placeholder 4">
            <a:extLst>
              <a:ext uri="{FF2B5EF4-FFF2-40B4-BE49-F238E27FC236}">
                <a16:creationId xmlns:a16="http://schemas.microsoft.com/office/drawing/2014/main" id="{8957F199-06A2-4127-A220-DF4C8BED7BCE}"/>
              </a:ext>
            </a:extLst>
          </p:cNvPr>
          <p:cNvSpPr txBox="1">
            <a:spLocks/>
          </p:cNvSpPr>
          <p:nvPr/>
        </p:nvSpPr>
        <p:spPr>
          <a:xfrm>
            <a:off x="0" y="1189038"/>
            <a:ext cx="11652250" cy="477028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Selenium is a Framework for Automating Web Browsers such as Firefox, Chrome, Edge, IE, Safari, Opera, and more…</a:t>
            </a:r>
          </a:p>
          <a:p>
            <a:r>
              <a:rPr lang="en-US" dirty="0"/>
              <a:t>Developers code to a generic </a:t>
            </a:r>
            <a:r>
              <a:rPr lang="en-US" dirty="0" err="1"/>
              <a:t>IWebDriver</a:t>
            </a:r>
            <a:r>
              <a:rPr lang="en-US" dirty="0"/>
              <a:t> interface in Java, C#, Ruby, Python, or </a:t>
            </a:r>
            <a:r>
              <a:rPr lang="en-US" dirty="0" err="1"/>
              <a:t>Javascript</a:t>
            </a:r>
            <a:r>
              <a:rPr lang="en-US" dirty="0"/>
              <a:t>.</a:t>
            </a:r>
          </a:p>
          <a:p>
            <a:r>
              <a:rPr lang="en-US" dirty="0"/>
              <a:t>Code is executed against a specific Browser Host application which implements </a:t>
            </a:r>
            <a:r>
              <a:rPr lang="en-US" dirty="0" err="1"/>
              <a:t>IWebDriver</a:t>
            </a:r>
            <a:r>
              <a:rPr lang="en-US" dirty="0"/>
              <a:t> for their specific web browser.</a:t>
            </a:r>
          </a:p>
        </p:txBody>
      </p:sp>
      <p:sp>
        <p:nvSpPr>
          <p:cNvPr id="6" name="Rectangle 5">
            <a:extLst>
              <a:ext uri="{FF2B5EF4-FFF2-40B4-BE49-F238E27FC236}">
                <a16:creationId xmlns:a16="http://schemas.microsoft.com/office/drawing/2014/main" id="{91F6338A-232B-41FE-9670-41E7BEE14F2D}"/>
              </a:ext>
            </a:extLst>
          </p:cNvPr>
          <p:cNvSpPr/>
          <p:nvPr/>
        </p:nvSpPr>
        <p:spPr>
          <a:xfrm>
            <a:off x="336726" y="5971205"/>
            <a:ext cx="4121706" cy="646331"/>
          </a:xfrm>
          <a:prstGeom prst="rect">
            <a:avLst/>
          </a:prstGeom>
        </p:spPr>
        <p:txBody>
          <a:bodyPr wrap="none">
            <a:spAutoFit/>
          </a:bodyPr>
          <a:lstStyle/>
          <a:p>
            <a:r>
              <a:rPr lang="en-US" dirty="0">
                <a:hlinkClick r:id="rId3"/>
              </a:rPr>
              <a:t>https://www.seleniumhq.org/download/</a:t>
            </a:r>
            <a:endParaRPr lang="en-US" dirty="0"/>
          </a:p>
          <a:p>
            <a:endParaRPr lang="en-US" dirty="0"/>
          </a:p>
        </p:txBody>
      </p:sp>
    </p:spTree>
    <p:extLst>
      <p:ext uri="{BB962C8B-B14F-4D97-AF65-F5344CB8AC3E}">
        <p14:creationId xmlns:p14="http://schemas.microsoft.com/office/powerpoint/2010/main" val="255081652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420808-D89A-40CA-9F98-64BBB4C87AF9}"/>
              </a:ext>
            </a:extLst>
          </p:cNvPr>
          <p:cNvSpPr/>
          <p:nvPr/>
        </p:nvSpPr>
        <p:spPr bwMode="auto">
          <a:xfrm>
            <a:off x="269239" y="4014216"/>
            <a:ext cx="5564634" cy="272491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B9D8B6D-829E-4624-844B-42CC3D31639A}"/>
              </a:ext>
            </a:extLst>
          </p:cNvPr>
          <p:cNvSpPr/>
          <p:nvPr/>
        </p:nvSpPr>
        <p:spPr bwMode="auto">
          <a:xfrm>
            <a:off x="269239" y="1124712"/>
            <a:ext cx="10941305" cy="2843784"/>
          </a:xfrm>
          <a:prstGeom prst="rect">
            <a:avLst/>
          </a:prstGeom>
          <a:solidFill>
            <a:srgbClr val="2EA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039D2669-ACBF-4E22-95B3-DF00CCA3DE9E}"/>
              </a:ext>
            </a:extLst>
          </p:cNvPr>
          <p:cNvSpPr>
            <a:spLocks noGrp="1"/>
          </p:cNvSpPr>
          <p:nvPr>
            <p:ph type="body" sz="quarter" idx="10"/>
          </p:nvPr>
        </p:nvSpPr>
        <p:spPr>
          <a:xfrm>
            <a:off x="269239" y="1189177"/>
            <a:ext cx="5491481" cy="5807744"/>
          </a:xfrm>
        </p:spPr>
        <p:txBody>
          <a:bodyPr/>
          <a:lstStyle/>
          <a:p>
            <a:r>
              <a:rPr lang="en-US" sz="1800" b="1" dirty="0">
                <a:solidFill>
                  <a:schemeClr val="bg1"/>
                </a:solidFill>
              </a:rPr>
              <a:t>CRM Functionality Covered</a:t>
            </a:r>
          </a:p>
          <a:p>
            <a:r>
              <a:rPr lang="en-US" sz="1800" dirty="0">
                <a:solidFill>
                  <a:schemeClr val="bg1"/>
                </a:solidFill>
              </a:rPr>
              <a:t>Activity Record Wall</a:t>
            </a:r>
          </a:p>
          <a:p>
            <a:r>
              <a:rPr lang="en-US" sz="1800" dirty="0">
                <a:solidFill>
                  <a:schemeClr val="bg1"/>
                </a:solidFill>
              </a:rPr>
              <a:t>Business Process Flow</a:t>
            </a:r>
          </a:p>
          <a:p>
            <a:r>
              <a:rPr lang="en-US" sz="1800" dirty="0">
                <a:solidFill>
                  <a:schemeClr val="bg1"/>
                </a:solidFill>
              </a:rPr>
              <a:t>Charts</a:t>
            </a:r>
          </a:p>
          <a:p>
            <a:r>
              <a:rPr lang="en-US" sz="1800" dirty="0" err="1">
                <a:solidFill>
                  <a:schemeClr val="bg1"/>
                </a:solidFill>
              </a:rPr>
              <a:t>Commandbar</a:t>
            </a:r>
            <a:endParaRPr lang="en-US" sz="1800" dirty="0">
              <a:solidFill>
                <a:schemeClr val="bg1"/>
              </a:solidFill>
            </a:endParaRPr>
          </a:p>
          <a:p>
            <a:r>
              <a:rPr lang="en-US" sz="1800" dirty="0">
                <a:solidFill>
                  <a:schemeClr val="bg1"/>
                </a:solidFill>
              </a:rPr>
              <a:t>Dashboards</a:t>
            </a:r>
          </a:p>
          <a:p>
            <a:pPr marL="285750" indent="-285750"/>
            <a:r>
              <a:rPr lang="en-US" sz="1800" dirty="0">
                <a:solidFill>
                  <a:schemeClr val="bg1"/>
                </a:solidFill>
              </a:rPr>
              <a:t>Entities (Create, Update, Delete, Duplicate Detection, Assign) </a:t>
            </a:r>
          </a:p>
          <a:p>
            <a:pPr marL="285750" indent="-285750"/>
            <a:r>
              <a:rPr lang="en-US" sz="1800" dirty="0">
                <a:solidFill>
                  <a:schemeClr val="bg1"/>
                </a:solidFill>
              </a:rPr>
              <a:t>Global Search</a:t>
            </a:r>
          </a:p>
          <a:p>
            <a:endParaRPr lang="en-US" sz="1800" dirty="0">
              <a:solidFill>
                <a:schemeClr val="bg1"/>
              </a:solidFill>
            </a:endParaRPr>
          </a:p>
          <a:p>
            <a:r>
              <a:rPr lang="en-US" sz="1800" b="1" dirty="0">
                <a:solidFill>
                  <a:schemeClr val="bg1"/>
                </a:solidFill>
              </a:rPr>
              <a:t>CRM Functionality Not Covered</a:t>
            </a:r>
          </a:p>
          <a:p>
            <a:r>
              <a:rPr lang="en-US" sz="1800" dirty="0">
                <a:solidFill>
                  <a:schemeClr val="bg1"/>
                </a:solidFill>
              </a:rPr>
              <a:t>Settings Area (Administration)</a:t>
            </a:r>
          </a:p>
          <a:p>
            <a:r>
              <a:rPr lang="en-US" sz="1800" dirty="0">
                <a:solidFill>
                  <a:schemeClr val="bg1"/>
                </a:solidFill>
              </a:rPr>
              <a:t>Customization</a:t>
            </a:r>
          </a:p>
          <a:p>
            <a:r>
              <a:rPr lang="en-US" sz="1800" dirty="0">
                <a:solidFill>
                  <a:schemeClr val="bg1"/>
                </a:solidFill>
              </a:rPr>
              <a:t>Advanced Find Query execution(Open Advanced Find is available)</a:t>
            </a:r>
          </a:p>
          <a:p>
            <a:r>
              <a:rPr lang="en-US" sz="1800" dirty="0">
                <a:solidFill>
                  <a:schemeClr val="bg1"/>
                </a:solidFill>
              </a:rPr>
              <a:t>Export to Excel</a:t>
            </a:r>
          </a:p>
          <a:p>
            <a:r>
              <a:rPr lang="en-US" sz="1800" dirty="0">
                <a:solidFill>
                  <a:schemeClr val="bg1"/>
                </a:solidFill>
              </a:rPr>
              <a:t>Templates</a:t>
            </a:r>
          </a:p>
          <a:p>
            <a:r>
              <a:rPr lang="en-US" sz="1800" dirty="0">
                <a:solidFill>
                  <a:schemeClr val="bg1"/>
                </a:solidFill>
              </a:rPr>
              <a:t>Other Add on Applications</a:t>
            </a:r>
          </a:p>
          <a:p>
            <a:endParaRPr lang="en-US" sz="1800" dirty="0">
              <a:solidFill>
                <a:schemeClr val="bg1"/>
              </a:solidFill>
            </a:endParaRPr>
          </a:p>
        </p:txBody>
      </p:sp>
      <p:sp>
        <p:nvSpPr>
          <p:cNvPr id="2" name="Title 1">
            <a:extLst>
              <a:ext uri="{FF2B5EF4-FFF2-40B4-BE49-F238E27FC236}">
                <a16:creationId xmlns:a16="http://schemas.microsoft.com/office/drawing/2014/main" id="{BEB118ED-66CC-4412-BE8A-B9D6B5CC1E50}"/>
              </a:ext>
            </a:extLst>
          </p:cNvPr>
          <p:cNvSpPr>
            <a:spLocks noGrp="1"/>
          </p:cNvSpPr>
          <p:nvPr>
            <p:ph type="title"/>
          </p:nvPr>
        </p:nvSpPr>
        <p:spPr/>
        <p:txBody>
          <a:bodyPr/>
          <a:lstStyle/>
          <a:p>
            <a:r>
              <a:rPr lang="en-US" dirty="0"/>
              <a:t>Microsoft / </a:t>
            </a:r>
            <a:r>
              <a:rPr lang="en-US" dirty="0" err="1"/>
              <a:t>EasyRepro</a:t>
            </a:r>
            <a:endParaRPr lang="en-US" dirty="0"/>
          </a:p>
        </p:txBody>
      </p:sp>
      <p:sp>
        <p:nvSpPr>
          <p:cNvPr id="6" name="Rectangle 5">
            <a:extLst>
              <a:ext uri="{FF2B5EF4-FFF2-40B4-BE49-F238E27FC236}">
                <a16:creationId xmlns:a16="http://schemas.microsoft.com/office/drawing/2014/main" id="{9ECD376A-6FAD-493C-903B-90FF5EB1B996}"/>
              </a:ext>
            </a:extLst>
          </p:cNvPr>
          <p:cNvSpPr/>
          <p:nvPr/>
        </p:nvSpPr>
        <p:spPr>
          <a:xfrm>
            <a:off x="6623304" y="1189176"/>
            <a:ext cx="6096000" cy="2585323"/>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rPr>
              <a:t>Guided Help</a:t>
            </a:r>
          </a:p>
          <a:p>
            <a:pPr marL="285750" indent="-285750">
              <a:buFont typeface="Arial" panose="020B0604020202020204" pitchFamily="34" charset="0"/>
              <a:buChar char="•"/>
            </a:pPr>
            <a:r>
              <a:rPr lang="en-US" dirty="0">
                <a:solidFill>
                  <a:schemeClr val="bg1"/>
                </a:solidFill>
              </a:rPr>
              <a:t>Grids</a:t>
            </a:r>
          </a:p>
          <a:p>
            <a:pPr marL="285750" indent="-285750">
              <a:buFont typeface="Arial" panose="020B0604020202020204" pitchFamily="34" charset="0"/>
              <a:buChar char="•"/>
            </a:pPr>
            <a:r>
              <a:rPr lang="en-US" dirty="0">
                <a:solidFill>
                  <a:schemeClr val="bg1"/>
                </a:solidFill>
              </a:rPr>
              <a:t>Sub-Grids</a:t>
            </a:r>
          </a:p>
          <a:p>
            <a:pPr marL="285750" indent="-285750">
              <a:buFont typeface="Arial" panose="020B0604020202020204" pitchFamily="34" charset="0"/>
              <a:buChar char="•"/>
            </a:pPr>
            <a:r>
              <a:rPr lang="en-US" dirty="0">
                <a:solidFill>
                  <a:schemeClr val="bg1"/>
                </a:solidFill>
              </a:rPr>
              <a:t>Navigation</a:t>
            </a:r>
          </a:p>
          <a:p>
            <a:pPr marL="285750" indent="-285750">
              <a:buFont typeface="Arial" panose="020B0604020202020204" pitchFamily="34" charset="0"/>
              <a:buChar char="•"/>
            </a:pPr>
            <a:r>
              <a:rPr lang="en-US" dirty="0">
                <a:solidFill>
                  <a:schemeClr val="bg1"/>
                </a:solidFill>
              </a:rPr>
              <a:t>Notifications</a:t>
            </a:r>
          </a:p>
          <a:p>
            <a:pPr marL="285750" indent="-285750">
              <a:buFont typeface="Arial" panose="020B0604020202020204" pitchFamily="34" charset="0"/>
              <a:buChar char="•"/>
            </a:pPr>
            <a:r>
              <a:rPr lang="en-US" dirty="0">
                <a:solidFill>
                  <a:schemeClr val="bg1"/>
                </a:solidFill>
              </a:rPr>
              <a:t>Performance Center</a:t>
            </a:r>
          </a:p>
          <a:p>
            <a:pPr marL="285750" indent="-285750">
              <a:buFont typeface="Arial" panose="020B0604020202020204" pitchFamily="34" charset="0"/>
              <a:buChar char="•"/>
            </a:pPr>
            <a:r>
              <a:rPr lang="en-US" dirty="0">
                <a:solidFill>
                  <a:schemeClr val="bg1"/>
                </a:solidFill>
              </a:rPr>
              <a:t>Quick Create</a:t>
            </a:r>
          </a:p>
          <a:p>
            <a:pPr marL="285750" indent="-285750">
              <a:buFont typeface="Arial" panose="020B0604020202020204" pitchFamily="34" charset="0"/>
              <a:buChar char="•"/>
            </a:pPr>
            <a:r>
              <a:rPr lang="en-US" dirty="0">
                <a:solidFill>
                  <a:schemeClr val="bg1"/>
                </a:solidFill>
              </a:rPr>
              <a:t>Run Workflows</a:t>
            </a:r>
          </a:p>
          <a:p>
            <a:pPr marL="285750" indent="-285750">
              <a:buFont typeface="Arial" panose="020B0604020202020204" pitchFamily="34" charset="0"/>
              <a:buChar char="•"/>
            </a:pPr>
            <a:r>
              <a:rPr lang="en-US" dirty="0">
                <a:solidFill>
                  <a:schemeClr val="bg1"/>
                </a:solidFill>
              </a:rPr>
              <a:t>Run Reports</a:t>
            </a:r>
          </a:p>
        </p:txBody>
      </p:sp>
      <p:sp>
        <p:nvSpPr>
          <p:cNvPr id="9" name="Rectangle 8">
            <a:extLst>
              <a:ext uri="{FF2B5EF4-FFF2-40B4-BE49-F238E27FC236}">
                <a16:creationId xmlns:a16="http://schemas.microsoft.com/office/drawing/2014/main" id="{39F6604D-AB9E-4989-A067-2484ED55CEA0}"/>
              </a:ext>
            </a:extLst>
          </p:cNvPr>
          <p:cNvSpPr/>
          <p:nvPr/>
        </p:nvSpPr>
        <p:spPr>
          <a:xfrm>
            <a:off x="5971032" y="4032960"/>
            <a:ext cx="5239512" cy="2031325"/>
          </a:xfrm>
          <a:prstGeom prst="rect">
            <a:avLst/>
          </a:prstGeom>
          <a:solidFill>
            <a:schemeClr val="bg1"/>
          </a:solidFill>
          <a:ln>
            <a:solidFill>
              <a:schemeClr val="accent1"/>
            </a:solidFill>
          </a:ln>
        </p:spPr>
        <p:txBody>
          <a:bodyPr wrap="square">
            <a:spAutoFit/>
          </a:bodyPr>
          <a:lstStyle/>
          <a:p>
            <a:r>
              <a:rPr lang="en-US" dirty="0"/>
              <a:t>The purpose of this library is to provide Dynamics customers the ability to facilitate automated UI testing for their projects. These API's provide an easy to use set of commands that make setting up UI testing quick and easy.</a:t>
            </a:r>
          </a:p>
          <a:p>
            <a:endParaRPr lang="en-US" dirty="0">
              <a:hlinkClick r:id="rId2"/>
            </a:endParaRPr>
          </a:p>
          <a:p>
            <a:r>
              <a:rPr lang="en-US" dirty="0">
                <a:hlinkClick r:id="rId2"/>
              </a:rPr>
              <a:t>https://github.com/Microsoft/EasyRepro</a:t>
            </a:r>
            <a:endParaRPr lang="en-US" dirty="0"/>
          </a:p>
        </p:txBody>
      </p:sp>
    </p:spTree>
    <p:extLst>
      <p:ext uri="{BB962C8B-B14F-4D97-AF65-F5344CB8AC3E}">
        <p14:creationId xmlns:p14="http://schemas.microsoft.com/office/powerpoint/2010/main" val="13218520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4130CD-7F49-4791-9C5F-2DDE77B8D02C}"/>
              </a:ext>
            </a:extLst>
          </p:cNvPr>
          <p:cNvSpPr>
            <a:spLocks noGrp="1"/>
          </p:cNvSpPr>
          <p:nvPr>
            <p:ph type="body" sz="quarter" idx="10"/>
          </p:nvPr>
        </p:nvSpPr>
        <p:spPr>
          <a:xfrm>
            <a:off x="269239" y="1189177"/>
            <a:ext cx="11653523" cy="5796010"/>
          </a:xfrm>
        </p:spPr>
        <p:txBody>
          <a:bodyPr/>
          <a:lstStyle/>
          <a:p>
            <a:pPr marL="0" indent="0" algn="ctr">
              <a:buNone/>
            </a:pPr>
            <a:r>
              <a:rPr lang="en-US" dirty="0"/>
              <a:t>Cucumber – Define Features and Test Scenarios</a:t>
            </a:r>
          </a:p>
          <a:p>
            <a:pPr marL="0" indent="0" algn="ctr">
              <a:buNone/>
            </a:pPr>
            <a:endParaRPr lang="en-US" dirty="0"/>
          </a:p>
          <a:p>
            <a:pPr marL="0" indent="0" algn="ctr">
              <a:buNone/>
            </a:pPr>
            <a:r>
              <a:rPr lang="en-US" dirty="0" err="1"/>
              <a:t>SpecFlow</a:t>
            </a:r>
            <a:r>
              <a:rPr lang="en-US" dirty="0"/>
              <a:t> – Map Scenario Steps to C# Functions</a:t>
            </a:r>
          </a:p>
          <a:p>
            <a:pPr marL="0" indent="0" algn="ctr">
              <a:buNone/>
            </a:pPr>
            <a:endParaRPr lang="en-US" dirty="0"/>
          </a:p>
          <a:p>
            <a:pPr marL="0" indent="0" algn="ctr">
              <a:buNone/>
            </a:pPr>
            <a:r>
              <a:rPr lang="en-US" dirty="0"/>
              <a:t>Microsoft </a:t>
            </a:r>
            <a:r>
              <a:rPr lang="en-US" dirty="0" err="1"/>
              <a:t>EasyRepro</a:t>
            </a:r>
            <a:r>
              <a:rPr lang="en-US" dirty="0"/>
              <a:t> – Selenium Dynamics UI Automation Code</a:t>
            </a:r>
          </a:p>
          <a:p>
            <a:pPr marL="0" indent="0" algn="ctr">
              <a:buNone/>
            </a:pPr>
            <a:endParaRPr lang="en-US" dirty="0"/>
          </a:p>
          <a:p>
            <a:pPr marL="0" indent="0" algn="ctr">
              <a:buNone/>
            </a:pPr>
            <a:r>
              <a:rPr lang="en-US" dirty="0"/>
              <a:t>Selenium Browser Host</a:t>
            </a:r>
            <a:br>
              <a:rPr lang="en-US" dirty="0"/>
            </a:br>
            <a:r>
              <a:rPr lang="en-US" dirty="0"/>
              <a:t>(Chrome, Firefox, IE, Edge)</a:t>
            </a:r>
          </a:p>
        </p:txBody>
      </p:sp>
      <p:sp>
        <p:nvSpPr>
          <p:cNvPr id="3" name="Title 2">
            <a:extLst>
              <a:ext uri="{FF2B5EF4-FFF2-40B4-BE49-F238E27FC236}">
                <a16:creationId xmlns:a16="http://schemas.microsoft.com/office/drawing/2014/main" id="{1E9BEA73-C206-4079-8B39-650B36DC4D7E}"/>
              </a:ext>
            </a:extLst>
          </p:cNvPr>
          <p:cNvSpPr>
            <a:spLocks noGrp="1"/>
          </p:cNvSpPr>
          <p:nvPr>
            <p:ph type="title"/>
          </p:nvPr>
        </p:nvSpPr>
        <p:spPr/>
        <p:txBody>
          <a:bodyPr/>
          <a:lstStyle/>
          <a:p>
            <a:r>
              <a:rPr lang="en-US" dirty="0"/>
              <a:t>Easy Dynamics CRM UI Automation</a:t>
            </a:r>
          </a:p>
        </p:txBody>
      </p:sp>
      <p:sp>
        <p:nvSpPr>
          <p:cNvPr id="4" name="Arrow: Striped Right 3">
            <a:extLst>
              <a:ext uri="{FF2B5EF4-FFF2-40B4-BE49-F238E27FC236}">
                <a16:creationId xmlns:a16="http://schemas.microsoft.com/office/drawing/2014/main" id="{2D6068B4-FFD7-44C3-B848-580874D523A8}"/>
              </a:ext>
            </a:extLst>
          </p:cNvPr>
          <p:cNvSpPr/>
          <p:nvPr/>
        </p:nvSpPr>
        <p:spPr bwMode="auto">
          <a:xfrm rot="5400000">
            <a:off x="5705094" y="1268730"/>
            <a:ext cx="781812" cy="1883664"/>
          </a:xfrm>
          <a:prstGeom prst="striped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Striped Right 4">
            <a:extLst>
              <a:ext uri="{FF2B5EF4-FFF2-40B4-BE49-F238E27FC236}">
                <a16:creationId xmlns:a16="http://schemas.microsoft.com/office/drawing/2014/main" id="{6854E6CA-6D90-4AAD-BDFE-30BEA20E6FD1}"/>
              </a:ext>
            </a:extLst>
          </p:cNvPr>
          <p:cNvSpPr/>
          <p:nvPr/>
        </p:nvSpPr>
        <p:spPr bwMode="auto">
          <a:xfrm rot="5400000">
            <a:off x="5705094" y="2602317"/>
            <a:ext cx="781812" cy="1883664"/>
          </a:xfrm>
          <a:prstGeom prst="striped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Arrow: Striped Right 5">
            <a:extLst>
              <a:ext uri="{FF2B5EF4-FFF2-40B4-BE49-F238E27FC236}">
                <a16:creationId xmlns:a16="http://schemas.microsoft.com/office/drawing/2014/main" id="{942D0747-13C5-48DB-AD89-A34AE3B82A73}"/>
              </a:ext>
            </a:extLst>
          </p:cNvPr>
          <p:cNvSpPr/>
          <p:nvPr/>
        </p:nvSpPr>
        <p:spPr bwMode="auto">
          <a:xfrm rot="5400000">
            <a:off x="5705094" y="4411033"/>
            <a:ext cx="781812" cy="1883664"/>
          </a:xfrm>
          <a:prstGeom prst="striped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754317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B613F2-391B-4AE7-A6C3-FD3A9826B2A2}"/>
              </a:ext>
            </a:extLst>
          </p:cNvPr>
          <p:cNvPicPr>
            <a:picLocks noChangeAspect="1"/>
          </p:cNvPicPr>
          <p:nvPr/>
        </p:nvPicPr>
        <p:blipFill>
          <a:blip r:embed="rId2"/>
          <a:stretch>
            <a:fillRect/>
          </a:stretch>
        </p:blipFill>
        <p:spPr>
          <a:xfrm>
            <a:off x="5302362" y="1673808"/>
            <a:ext cx="7490094" cy="5184192"/>
          </a:xfrm>
          <a:prstGeom prst="rect">
            <a:avLst/>
          </a:prstGeom>
        </p:spPr>
      </p:pic>
      <p:sp>
        <p:nvSpPr>
          <p:cNvPr id="3" name="Title 2">
            <a:extLst>
              <a:ext uri="{FF2B5EF4-FFF2-40B4-BE49-F238E27FC236}">
                <a16:creationId xmlns:a16="http://schemas.microsoft.com/office/drawing/2014/main" id="{E887A272-2B7E-4514-A23E-3E8564BD0397}"/>
              </a:ext>
            </a:extLst>
          </p:cNvPr>
          <p:cNvSpPr>
            <a:spLocks noGrp="1"/>
          </p:cNvSpPr>
          <p:nvPr>
            <p:ph type="title"/>
          </p:nvPr>
        </p:nvSpPr>
        <p:spPr/>
        <p:txBody>
          <a:bodyPr/>
          <a:lstStyle/>
          <a:p>
            <a:r>
              <a:rPr lang="en-US" sz="4800" dirty="0">
                <a:solidFill>
                  <a:schemeClr val="tx2">
                    <a:lumMod val="50000"/>
                  </a:schemeClr>
                </a:solidFill>
              </a:rPr>
              <a:t>Given user logs into dynamics 365 sales</a:t>
            </a:r>
          </a:p>
        </p:txBody>
      </p:sp>
      <p:pic>
        <p:nvPicPr>
          <p:cNvPr id="51202" name="Picture 2" descr="C:\Users\avana\AppData\Local\Temp\SNAGHTML41a40e9f.PNG">
            <a:extLst>
              <a:ext uri="{FF2B5EF4-FFF2-40B4-BE49-F238E27FC236}">
                <a16:creationId xmlns:a16="http://schemas.microsoft.com/office/drawing/2014/main" id="{B918CA0A-087C-4FDF-8F8A-E92E7F885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 y="1426920"/>
            <a:ext cx="5280185" cy="275188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Up 3">
            <a:extLst>
              <a:ext uri="{FF2B5EF4-FFF2-40B4-BE49-F238E27FC236}">
                <a16:creationId xmlns:a16="http://schemas.microsoft.com/office/drawing/2014/main" id="{1015274A-5BF9-446A-85FF-448854E55275}"/>
              </a:ext>
            </a:extLst>
          </p:cNvPr>
          <p:cNvSpPr/>
          <p:nvPr/>
        </p:nvSpPr>
        <p:spPr bwMode="auto">
          <a:xfrm rot="8902274">
            <a:off x="5167240" y="2844717"/>
            <a:ext cx="697994" cy="2345844"/>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660686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0422-721B-4AFF-AA59-9E373A4CCD2B}"/>
              </a:ext>
            </a:extLst>
          </p:cNvPr>
          <p:cNvSpPr>
            <a:spLocks noGrp="1"/>
          </p:cNvSpPr>
          <p:nvPr>
            <p:ph type="title"/>
          </p:nvPr>
        </p:nvSpPr>
        <p:spPr/>
        <p:txBody>
          <a:bodyPr/>
          <a:lstStyle/>
          <a:p>
            <a:pPr marL="0" indent="0"/>
            <a:r>
              <a:rPr lang="en-US" sz="4800" dirty="0">
                <a:solidFill>
                  <a:schemeClr val="tx2">
                    <a:lumMod val="50000"/>
                  </a:schemeClr>
                </a:solidFill>
              </a:rPr>
              <a:t>And navigates subarea Sales then Contacts</a:t>
            </a:r>
          </a:p>
        </p:txBody>
      </p:sp>
      <p:pic>
        <p:nvPicPr>
          <p:cNvPr id="75778" name="Picture 2" descr="C:\Users\avana\AppData\Local\Temp\SNAGHTML41a74c17.PNG">
            <a:extLst>
              <a:ext uri="{FF2B5EF4-FFF2-40B4-BE49-F238E27FC236}">
                <a16:creationId xmlns:a16="http://schemas.microsoft.com/office/drawing/2014/main" id="{3B6BE0B3-CAB1-486F-9AC9-7C526D135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381316"/>
            <a:ext cx="6372225" cy="34004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489592-47E9-429C-B59D-747D88727023}"/>
              </a:ext>
            </a:extLst>
          </p:cNvPr>
          <p:cNvPicPr>
            <a:picLocks noChangeAspect="1"/>
          </p:cNvPicPr>
          <p:nvPr/>
        </p:nvPicPr>
        <p:blipFill>
          <a:blip r:embed="rId3"/>
          <a:stretch>
            <a:fillRect/>
          </a:stretch>
        </p:blipFill>
        <p:spPr>
          <a:xfrm>
            <a:off x="3897004" y="4548853"/>
            <a:ext cx="8294996" cy="2309147"/>
          </a:xfrm>
          <a:prstGeom prst="rect">
            <a:avLst/>
          </a:prstGeom>
        </p:spPr>
      </p:pic>
      <p:sp>
        <p:nvSpPr>
          <p:cNvPr id="5" name="Arrow: Up 4">
            <a:extLst>
              <a:ext uri="{FF2B5EF4-FFF2-40B4-BE49-F238E27FC236}">
                <a16:creationId xmlns:a16="http://schemas.microsoft.com/office/drawing/2014/main" id="{740FB8C4-0F9B-40F7-8C08-EC74663818C3}"/>
              </a:ext>
            </a:extLst>
          </p:cNvPr>
          <p:cNvSpPr/>
          <p:nvPr/>
        </p:nvSpPr>
        <p:spPr bwMode="auto">
          <a:xfrm rot="8773097">
            <a:off x="6033441" y="3439359"/>
            <a:ext cx="697994" cy="1375916"/>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113871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F8A20-0E9D-4C6B-8846-A9D5DA9319EC}"/>
              </a:ext>
            </a:extLst>
          </p:cNvPr>
          <p:cNvSpPr>
            <a:spLocks noGrp="1"/>
          </p:cNvSpPr>
          <p:nvPr>
            <p:ph type="title"/>
          </p:nvPr>
        </p:nvSpPr>
        <p:spPr/>
        <p:txBody>
          <a:bodyPr/>
          <a:lstStyle/>
          <a:p>
            <a:pPr marL="0" indent="0"/>
            <a:r>
              <a:rPr lang="en-US" sz="4800" dirty="0">
                <a:solidFill>
                  <a:schemeClr val="tx2">
                    <a:lumMod val="50000"/>
                  </a:schemeClr>
                </a:solidFill>
              </a:rPr>
              <a:t>And clicks New button on the ribbon</a:t>
            </a:r>
          </a:p>
        </p:txBody>
      </p:sp>
      <p:pic>
        <p:nvPicPr>
          <p:cNvPr id="76802" name="Picture 2" descr="C:\Users\avana\AppData\Local\Temp\SNAGHTML41abf331.PNG">
            <a:extLst>
              <a:ext uri="{FF2B5EF4-FFF2-40B4-BE49-F238E27FC236}">
                <a16:creationId xmlns:a16="http://schemas.microsoft.com/office/drawing/2014/main" id="{45D7D2FC-03A7-4FA0-BB9F-F7110799E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122617"/>
            <a:ext cx="58959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4D422C-60A9-4107-8E25-AB77C5B51E49}"/>
              </a:ext>
            </a:extLst>
          </p:cNvPr>
          <p:cNvPicPr>
            <a:picLocks noChangeAspect="1"/>
          </p:cNvPicPr>
          <p:nvPr/>
        </p:nvPicPr>
        <p:blipFill>
          <a:blip r:embed="rId3"/>
          <a:stretch>
            <a:fillRect/>
          </a:stretch>
        </p:blipFill>
        <p:spPr>
          <a:xfrm>
            <a:off x="3709479" y="4054055"/>
            <a:ext cx="8482521" cy="2803945"/>
          </a:xfrm>
          <a:prstGeom prst="rect">
            <a:avLst/>
          </a:prstGeom>
        </p:spPr>
      </p:pic>
      <p:sp>
        <p:nvSpPr>
          <p:cNvPr id="6" name="Arrow: Up 5">
            <a:extLst>
              <a:ext uri="{FF2B5EF4-FFF2-40B4-BE49-F238E27FC236}">
                <a16:creationId xmlns:a16="http://schemas.microsoft.com/office/drawing/2014/main" id="{B7EC31C9-0349-49E7-A940-BC93A74D9B0E}"/>
              </a:ext>
            </a:extLst>
          </p:cNvPr>
          <p:cNvSpPr/>
          <p:nvPr/>
        </p:nvSpPr>
        <p:spPr bwMode="auto">
          <a:xfrm rot="8773097">
            <a:off x="5003581" y="2648013"/>
            <a:ext cx="697994" cy="1651311"/>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027681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40F6-53F5-48D9-94AE-D63C74380F29}"/>
              </a:ext>
            </a:extLst>
          </p:cNvPr>
          <p:cNvSpPr>
            <a:spLocks noGrp="1"/>
          </p:cNvSpPr>
          <p:nvPr>
            <p:ph type="title"/>
          </p:nvPr>
        </p:nvSpPr>
        <p:spPr/>
        <p:txBody>
          <a:bodyPr/>
          <a:lstStyle/>
          <a:p>
            <a:pPr marL="0" indent="0"/>
            <a:r>
              <a:rPr lang="en-US" sz="4800" dirty="0">
                <a:solidFill>
                  <a:schemeClr val="tx2">
                    <a:lumMod val="50000"/>
                  </a:schemeClr>
                </a:solidFill>
              </a:rPr>
              <a:t>And enters </a:t>
            </a:r>
            <a:r>
              <a:rPr lang="en-US" sz="4800" dirty="0" err="1">
                <a:solidFill>
                  <a:schemeClr val="tx2">
                    <a:lumMod val="50000"/>
                  </a:schemeClr>
                </a:solidFill>
              </a:rPr>
              <a:t>firstname</a:t>
            </a:r>
            <a:r>
              <a:rPr lang="en-US" sz="4800" dirty="0">
                <a:solidFill>
                  <a:schemeClr val="tx2">
                    <a:lumMod val="50000"/>
                  </a:schemeClr>
                </a:solidFill>
              </a:rPr>
              <a:t> Chris and </a:t>
            </a:r>
            <a:r>
              <a:rPr lang="en-US" sz="4800" dirty="0" err="1">
                <a:solidFill>
                  <a:schemeClr val="tx2">
                    <a:lumMod val="50000"/>
                  </a:schemeClr>
                </a:solidFill>
              </a:rPr>
              <a:t>lastname</a:t>
            </a:r>
            <a:r>
              <a:rPr lang="en-US" sz="4800" dirty="0">
                <a:solidFill>
                  <a:schemeClr val="tx2">
                    <a:lumMod val="50000"/>
                  </a:schemeClr>
                </a:solidFill>
              </a:rPr>
              <a:t> Clark in </a:t>
            </a:r>
            <a:r>
              <a:rPr lang="en-US" sz="4800" dirty="0" err="1">
                <a:solidFill>
                  <a:schemeClr val="tx2">
                    <a:lumMod val="50000"/>
                  </a:schemeClr>
                </a:solidFill>
              </a:rPr>
              <a:t>fullname</a:t>
            </a:r>
            <a:r>
              <a:rPr lang="en-US" sz="4800" dirty="0">
                <a:solidFill>
                  <a:schemeClr val="tx2">
                    <a:lumMod val="50000"/>
                  </a:schemeClr>
                </a:solidFill>
              </a:rPr>
              <a:t> field of type </a:t>
            </a:r>
            <a:r>
              <a:rPr lang="en-US" sz="4800" dirty="0" err="1">
                <a:solidFill>
                  <a:schemeClr val="tx2">
                    <a:lumMod val="50000"/>
                  </a:schemeClr>
                </a:solidFill>
              </a:rPr>
              <a:t>fullname</a:t>
            </a:r>
            <a:endParaRPr lang="en-US" sz="4800" dirty="0">
              <a:solidFill>
                <a:schemeClr val="tx2">
                  <a:lumMod val="50000"/>
                </a:schemeClr>
              </a:solidFill>
            </a:endParaRPr>
          </a:p>
        </p:txBody>
      </p:sp>
      <p:pic>
        <p:nvPicPr>
          <p:cNvPr id="77826" name="Picture 2" descr="C:\Users\avana\AppData\Local\Temp\SNAGHTML41aee17f.PNG">
            <a:extLst>
              <a:ext uri="{FF2B5EF4-FFF2-40B4-BE49-F238E27FC236}">
                <a16:creationId xmlns:a16="http://schemas.microsoft.com/office/drawing/2014/main" id="{DEC90263-F3A3-4BBF-806E-D82FF7731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06" y="1727645"/>
            <a:ext cx="1044892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C0D5AE4-E703-4E13-AAB1-24198AFE2987}"/>
              </a:ext>
            </a:extLst>
          </p:cNvPr>
          <p:cNvPicPr>
            <a:picLocks noChangeAspect="1"/>
          </p:cNvPicPr>
          <p:nvPr/>
        </p:nvPicPr>
        <p:blipFill>
          <a:blip r:embed="rId3"/>
          <a:stretch>
            <a:fillRect/>
          </a:stretch>
        </p:blipFill>
        <p:spPr>
          <a:xfrm>
            <a:off x="2784043" y="3911801"/>
            <a:ext cx="9407957" cy="2946199"/>
          </a:xfrm>
          <a:prstGeom prst="rect">
            <a:avLst/>
          </a:prstGeom>
        </p:spPr>
      </p:pic>
      <p:sp>
        <p:nvSpPr>
          <p:cNvPr id="5" name="Arrow: Up 4">
            <a:extLst>
              <a:ext uri="{FF2B5EF4-FFF2-40B4-BE49-F238E27FC236}">
                <a16:creationId xmlns:a16="http://schemas.microsoft.com/office/drawing/2014/main" id="{5F81DAE2-2084-4504-B6AA-B6EAE565AAC6}"/>
              </a:ext>
            </a:extLst>
          </p:cNvPr>
          <p:cNvSpPr/>
          <p:nvPr/>
        </p:nvSpPr>
        <p:spPr bwMode="auto">
          <a:xfrm rot="10800000">
            <a:off x="5622210" y="2850417"/>
            <a:ext cx="697994" cy="1245251"/>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20682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7812E-2C0B-4E9E-B90F-C3FC24DB72E1}"/>
              </a:ext>
            </a:extLst>
          </p:cNvPr>
          <p:cNvSpPr>
            <a:spLocks noGrp="1"/>
          </p:cNvSpPr>
          <p:nvPr>
            <p:ph type="title"/>
          </p:nvPr>
        </p:nvSpPr>
        <p:spPr/>
        <p:txBody>
          <a:bodyPr/>
          <a:lstStyle/>
          <a:p>
            <a:r>
              <a:rPr lang="en-US" dirty="0"/>
              <a:t>Continuous Integration (CI)</a:t>
            </a:r>
          </a:p>
        </p:txBody>
      </p:sp>
      <p:sp>
        <p:nvSpPr>
          <p:cNvPr id="3" name="Rectangle 2">
            <a:extLst>
              <a:ext uri="{FF2B5EF4-FFF2-40B4-BE49-F238E27FC236}">
                <a16:creationId xmlns:a16="http://schemas.microsoft.com/office/drawing/2014/main" id="{547ACFB0-D046-41C9-AF53-89971BA3F9C6}"/>
              </a:ext>
            </a:extLst>
          </p:cNvPr>
          <p:cNvSpPr/>
          <p:nvPr/>
        </p:nvSpPr>
        <p:spPr>
          <a:xfrm>
            <a:off x="269240" y="1298904"/>
            <a:ext cx="4796536" cy="4401205"/>
          </a:xfrm>
          <a:prstGeom prst="rect">
            <a:avLst/>
          </a:prstGeom>
        </p:spPr>
        <p:txBody>
          <a:bodyPr wrap="square">
            <a:spAutoFit/>
          </a:bodyPr>
          <a:lstStyle/>
          <a:p>
            <a:r>
              <a:rPr lang="en-US" sz="4000" dirty="0"/>
              <a:t>Continuous Integration is the practice of merging all developer working copies to a shared mainline several times a day. </a:t>
            </a:r>
          </a:p>
        </p:txBody>
      </p:sp>
      <p:pic>
        <p:nvPicPr>
          <p:cNvPr id="4" name="Picture 3">
            <a:extLst>
              <a:ext uri="{FF2B5EF4-FFF2-40B4-BE49-F238E27FC236}">
                <a16:creationId xmlns:a16="http://schemas.microsoft.com/office/drawing/2014/main" id="{19ED1C4C-8194-4ECD-8315-AB3FDB7B7B04}"/>
              </a:ext>
            </a:extLst>
          </p:cNvPr>
          <p:cNvPicPr>
            <a:picLocks noChangeAspect="1"/>
          </p:cNvPicPr>
          <p:nvPr/>
        </p:nvPicPr>
        <p:blipFill>
          <a:blip r:embed="rId2"/>
          <a:stretch>
            <a:fillRect/>
          </a:stretch>
        </p:blipFill>
        <p:spPr>
          <a:xfrm>
            <a:off x="5231838" y="1298904"/>
            <a:ext cx="6441738" cy="4581989"/>
          </a:xfrm>
          <a:prstGeom prst="rect">
            <a:avLst/>
          </a:prstGeom>
        </p:spPr>
      </p:pic>
    </p:spTree>
    <p:extLst>
      <p:ext uri="{BB962C8B-B14F-4D97-AF65-F5344CB8AC3E}">
        <p14:creationId xmlns:p14="http://schemas.microsoft.com/office/powerpoint/2010/main" val="53435577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7C47-EB2A-4064-9751-291787C6127B}"/>
              </a:ext>
            </a:extLst>
          </p:cNvPr>
          <p:cNvSpPr>
            <a:spLocks noGrp="1"/>
          </p:cNvSpPr>
          <p:nvPr>
            <p:ph type="title"/>
          </p:nvPr>
        </p:nvSpPr>
        <p:spPr/>
        <p:txBody>
          <a:bodyPr/>
          <a:lstStyle/>
          <a:p>
            <a:r>
              <a:rPr lang="en-US" sz="4800" dirty="0">
                <a:solidFill>
                  <a:schemeClr val="tx2">
                    <a:lumMod val="50000"/>
                  </a:schemeClr>
                </a:solidFill>
              </a:rPr>
              <a:t>And enters test@contoso.com in emailaddress1 field of type string</a:t>
            </a:r>
            <a:endParaRPr lang="en-US" dirty="0">
              <a:solidFill>
                <a:schemeClr val="tx2">
                  <a:lumMod val="50000"/>
                </a:schemeClr>
              </a:solidFill>
            </a:endParaRPr>
          </a:p>
        </p:txBody>
      </p:sp>
      <p:pic>
        <p:nvPicPr>
          <p:cNvPr id="78850" name="Picture 2" descr="C:\Users\avana\AppData\Local\Temp\SNAGHTML41b1f6cd.PNG">
            <a:extLst>
              <a:ext uri="{FF2B5EF4-FFF2-40B4-BE49-F238E27FC236}">
                <a16:creationId xmlns:a16="http://schemas.microsoft.com/office/drawing/2014/main" id="{698B22E4-9B29-47AD-A02B-3AE76AE2D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836992"/>
            <a:ext cx="7842779" cy="14118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E87D5F2-B239-456C-9E2C-F103C896A7E3}"/>
              </a:ext>
            </a:extLst>
          </p:cNvPr>
          <p:cNvPicPr>
            <a:picLocks noChangeAspect="1"/>
          </p:cNvPicPr>
          <p:nvPr/>
        </p:nvPicPr>
        <p:blipFill>
          <a:blip r:embed="rId3"/>
          <a:stretch>
            <a:fillRect/>
          </a:stretch>
        </p:blipFill>
        <p:spPr>
          <a:xfrm>
            <a:off x="1" y="3703965"/>
            <a:ext cx="7013448" cy="2715122"/>
          </a:xfrm>
          <a:prstGeom prst="rect">
            <a:avLst/>
          </a:prstGeom>
        </p:spPr>
      </p:pic>
      <p:pic>
        <p:nvPicPr>
          <p:cNvPr id="3" name="Picture 2">
            <a:extLst>
              <a:ext uri="{FF2B5EF4-FFF2-40B4-BE49-F238E27FC236}">
                <a16:creationId xmlns:a16="http://schemas.microsoft.com/office/drawing/2014/main" id="{AFD792E2-EEF1-41A8-A9E0-D7F7DB551899}"/>
              </a:ext>
            </a:extLst>
          </p:cNvPr>
          <p:cNvPicPr>
            <a:picLocks noChangeAspect="1"/>
          </p:cNvPicPr>
          <p:nvPr/>
        </p:nvPicPr>
        <p:blipFill>
          <a:blip r:embed="rId4"/>
          <a:stretch>
            <a:fillRect/>
          </a:stretch>
        </p:blipFill>
        <p:spPr>
          <a:xfrm>
            <a:off x="5799798" y="3067022"/>
            <a:ext cx="6392202" cy="1781858"/>
          </a:xfrm>
          <a:prstGeom prst="rect">
            <a:avLst/>
          </a:prstGeom>
        </p:spPr>
      </p:pic>
      <p:sp>
        <p:nvSpPr>
          <p:cNvPr id="5" name="Arrow: Up 4">
            <a:extLst>
              <a:ext uri="{FF2B5EF4-FFF2-40B4-BE49-F238E27FC236}">
                <a16:creationId xmlns:a16="http://schemas.microsoft.com/office/drawing/2014/main" id="{73B771F9-693E-451D-BEF9-C401FF63ACE5}"/>
              </a:ext>
            </a:extLst>
          </p:cNvPr>
          <p:cNvSpPr/>
          <p:nvPr/>
        </p:nvSpPr>
        <p:spPr bwMode="auto">
          <a:xfrm rot="9356771">
            <a:off x="5683899" y="2504239"/>
            <a:ext cx="697994" cy="929920"/>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306312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6FA0-E926-4F66-9F0E-0BC16B0A8780}"/>
              </a:ext>
            </a:extLst>
          </p:cNvPr>
          <p:cNvSpPr>
            <a:spLocks noGrp="1"/>
          </p:cNvSpPr>
          <p:nvPr>
            <p:ph type="title"/>
          </p:nvPr>
        </p:nvSpPr>
        <p:spPr/>
        <p:txBody>
          <a:bodyPr/>
          <a:lstStyle/>
          <a:p>
            <a:pPr marL="0" indent="0"/>
            <a:r>
              <a:rPr lang="en-US" sz="4800" dirty="0">
                <a:solidFill>
                  <a:schemeClr val="tx2">
                    <a:lumMod val="50000"/>
                  </a:schemeClr>
                </a:solidFill>
              </a:rPr>
              <a:t>And user should see emailaddress1 field of type string is test@contoso.com</a:t>
            </a:r>
          </a:p>
        </p:txBody>
      </p:sp>
      <p:pic>
        <p:nvPicPr>
          <p:cNvPr id="79874" name="Picture 2" descr="C:\Users\avana\AppData\Local\Temp\SNAGHTML41b6805d.PNG">
            <a:extLst>
              <a:ext uri="{FF2B5EF4-FFF2-40B4-BE49-F238E27FC236}">
                <a16:creationId xmlns:a16="http://schemas.microsoft.com/office/drawing/2014/main" id="{9E3B61B7-6F44-45AB-8796-07D24D845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867472"/>
            <a:ext cx="978217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300BC8-3E68-4439-87DE-731A394351AE}"/>
              </a:ext>
            </a:extLst>
          </p:cNvPr>
          <p:cNvPicPr>
            <a:picLocks noChangeAspect="1"/>
          </p:cNvPicPr>
          <p:nvPr/>
        </p:nvPicPr>
        <p:blipFill>
          <a:blip r:embed="rId3"/>
          <a:stretch>
            <a:fillRect/>
          </a:stretch>
        </p:blipFill>
        <p:spPr>
          <a:xfrm>
            <a:off x="3941678" y="3576287"/>
            <a:ext cx="7844938" cy="3281713"/>
          </a:xfrm>
          <a:prstGeom prst="rect">
            <a:avLst/>
          </a:prstGeom>
        </p:spPr>
      </p:pic>
      <p:sp>
        <p:nvSpPr>
          <p:cNvPr id="5" name="Arrow: Up 4">
            <a:extLst>
              <a:ext uri="{FF2B5EF4-FFF2-40B4-BE49-F238E27FC236}">
                <a16:creationId xmlns:a16="http://schemas.microsoft.com/office/drawing/2014/main" id="{905D4DB2-5727-4415-9054-AB6A0C65C563}"/>
              </a:ext>
            </a:extLst>
          </p:cNvPr>
          <p:cNvSpPr/>
          <p:nvPr/>
        </p:nvSpPr>
        <p:spPr bwMode="auto">
          <a:xfrm rot="10800000">
            <a:off x="8436243" y="3355136"/>
            <a:ext cx="697994" cy="1573479"/>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639939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p:txBody>
          <a:bodyPr/>
          <a:lstStyle/>
          <a:p>
            <a:r>
              <a:rPr lang="en-US" sz="7200" dirty="0"/>
              <a:t>Release Management</a:t>
            </a:r>
          </a:p>
        </p:txBody>
      </p:sp>
    </p:spTree>
    <p:extLst>
      <p:ext uri="{BB962C8B-B14F-4D97-AF65-F5344CB8AC3E}">
        <p14:creationId xmlns:p14="http://schemas.microsoft.com/office/powerpoint/2010/main" val="129696441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E36224-E79E-46E9-9194-E0A6DB8686B9}"/>
              </a:ext>
            </a:extLst>
          </p:cNvPr>
          <p:cNvSpPr/>
          <p:nvPr/>
        </p:nvSpPr>
        <p:spPr bwMode="auto">
          <a:xfrm>
            <a:off x="1129554" y="1719825"/>
            <a:ext cx="2734532" cy="3926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2F521AA-3F79-4624-8A35-CB69F1D2ADDD}"/>
              </a:ext>
            </a:extLst>
          </p:cNvPr>
          <p:cNvSpPr>
            <a:spLocks noGrp="1"/>
          </p:cNvSpPr>
          <p:nvPr>
            <p:ph type="title"/>
          </p:nvPr>
        </p:nvSpPr>
        <p:spPr/>
        <p:txBody>
          <a:bodyPr/>
          <a:lstStyle/>
          <a:p>
            <a:r>
              <a:rPr lang="en-US" dirty="0"/>
              <a:t>VSTS Release Definition</a:t>
            </a:r>
          </a:p>
        </p:txBody>
      </p:sp>
      <p:pic>
        <p:nvPicPr>
          <p:cNvPr id="1026" name="Picture 2" descr="Schematic view of approvals and gates in an environment">
            <a:extLst>
              <a:ext uri="{FF2B5EF4-FFF2-40B4-BE49-F238E27FC236}">
                <a16:creationId xmlns:a16="http://schemas.microsoft.com/office/drawing/2014/main" id="{0537F10E-8972-4DE0-B47F-E1E30F773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228" y="1045740"/>
            <a:ext cx="5202051" cy="51312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A6C0A7-D5FE-495A-8AAF-0AB231B25FA3}"/>
              </a:ext>
            </a:extLst>
          </p:cNvPr>
          <p:cNvPicPr>
            <a:picLocks noChangeAspect="1"/>
          </p:cNvPicPr>
          <p:nvPr/>
        </p:nvPicPr>
        <p:blipFill>
          <a:blip r:embed="rId3"/>
          <a:stretch>
            <a:fillRect/>
          </a:stretch>
        </p:blipFill>
        <p:spPr>
          <a:xfrm>
            <a:off x="1315355" y="1892563"/>
            <a:ext cx="2378103" cy="3546536"/>
          </a:xfrm>
          <a:prstGeom prst="rect">
            <a:avLst/>
          </a:prstGeom>
        </p:spPr>
      </p:pic>
      <p:sp>
        <p:nvSpPr>
          <p:cNvPr id="9" name="Arrow: Right 8">
            <a:extLst>
              <a:ext uri="{FF2B5EF4-FFF2-40B4-BE49-F238E27FC236}">
                <a16:creationId xmlns:a16="http://schemas.microsoft.com/office/drawing/2014/main" id="{643D7F2F-21D2-4B55-B3F8-894385A84B53}"/>
              </a:ext>
            </a:extLst>
          </p:cNvPr>
          <p:cNvSpPr/>
          <p:nvPr/>
        </p:nvSpPr>
        <p:spPr bwMode="auto">
          <a:xfrm>
            <a:off x="3756211" y="3328989"/>
            <a:ext cx="1981201" cy="7082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138073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F25E1CA-6C32-480B-B56A-41DBF61B0E42}"/>
              </a:ext>
            </a:extLst>
          </p:cNvPr>
          <p:cNvSpPr/>
          <p:nvPr/>
        </p:nvSpPr>
        <p:spPr bwMode="auto">
          <a:xfrm>
            <a:off x="5530755" y="1111624"/>
            <a:ext cx="6615953" cy="419548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2F521AA-3F79-4624-8A35-CB69F1D2ADDD}"/>
              </a:ext>
            </a:extLst>
          </p:cNvPr>
          <p:cNvSpPr>
            <a:spLocks noGrp="1"/>
          </p:cNvSpPr>
          <p:nvPr>
            <p:ph type="title"/>
          </p:nvPr>
        </p:nvSpPr>
        <p:spPr/>
        <p:txBody>
          <a:bodyPr/>
          <a:lstStyle/>
          <a:p>
            <a:r>
              <a:rPr lang="en-US" dirty="0"/>
              <a:t>VSTS Release Definition</a:t>
            </a:r>
          </a:p>
        </p:txBody>
      </p:sp>
      <p:pic>
        <p:nvPicPr>
          <p:cNvPr id="1026" name="Picture 2" descr="Schematic view of approvals and gates in an environment">
            <a:extLst>
              <a:ext uri="{FF2B5EF4-FFF2-40B4-BE49-F238E27FC236}">
                <a16:creationId xmlns:a16="http://schemas.microsoft.com/office/drawing/2014/main" id="{0537F10E-8972-4DE0-B47F-E1E30F773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189176"/>
            <a:ext cx="5202051" cy="51312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043527-22F7-448B-A4BA-E0F012103C16}"/>
              </a:ext>
            </a:extLst>
          </p:cNvPr>
          <p:cNvPicPr>
            <a:picLocks noChangeAspect="1"/>
          </p:cNvPicPr>
          <p:nvPr/>
        </p:nvPicPr>
        <p:blipFill>
          <a:blip r:embed="rId3"/>
          <a:stretch>
            <a:fillRect/>
          </a:stretch>
        </p:blipFill>
        <p:spPr>
          <a:xfrm>
            <a:off x="5608334" y="1189176"/>
            <a:ext cx="6430369" cy="4037248"/>
          </a:xfrm>
          <a:prstGeom prst="rect">
            <a:avLst/>
          </a:prstGeom>
        </p:spPr>
      </p:pic>
      <p:sp>
        <p:nvSpPr>
          <p:cNvPr id="4" name="Arrow: Right 3">
            <a:extLst>
              <a:ext uri="{FF2B5EF4-FFF2-40B4-BE49-F238E27FC236}">
                <a16:creationId xmlns:a16="http://schemas.microsoft.com/office/drawing/2014/main" id="{E68E5828-29D9-4E89-932C-EEFA4889ECAE}"/>
              </a:ext>
            </a:extLst>
          </p:cNvPr>
          <p:cNvSpPr/>
          <p:nvPr/>
        </p:nvSpPr>
        <p:spPr bwMode="auto">
          <a:xfrm rot="665797">
            <a:off x="2662079" y="2521270"/>
            <a:ext cx="3503181" cy="23644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879D1F1A-A12D-44C5-9095-9F3B8F82AE5A}"/>
              </a:ext>
            </a:extLst>
          </p:cNvPr>
          <p:cNvSpPr/>
          <p:nvPr/>
        </p:nvSpPr>
        <p:spPr bwMode="auto">
          <a:xfrm rot="20136937">
            <a:off x="2771407" y="4698133"/>
            <a:ext cx="3403977" cy="256583"/>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279539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F16328-A256-4FD0-BEA4-E7BECB02E88F}"/>
              </a:ext>
            </a:extLst>
          </p:cNvPr>
          <p:cNvSpPr/>
          <p:nvPr/>
        </p:nvSpPr>
        <p:spPr bwMode="auto">
          <a:xfrm>
            <a:off x="5836024" y="1111624"/>
            <a:ext cx="5934635" cy="407894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2F521AA-3F79-4624-8A35-CB69F1D2ADDD}"/>
              </a:ext>
            </a:extLst>
          </p:cNvPr>
          <p:cNvSpPr>
            <a:spLocks noGrp="1"/>
          </p:cNvSpPr>
          <p:nvPr>
            <p:ph type="title"/>
          </p:nvPr>
        </p:nvSpPr>
        <p:spPr/>
        <p:txBody>
          <a:bodyPr/>
          <a:lstStyle/>
          <a:p>
            <a:r>
              <a:rPr lang="en-US" dirty="0"/>
              <a:t>VSTS Release Definition</a:t>
            </a:r>
          </a:p>
        </p:txBody>
      </p:sp>
      <p:pic>
        <p:nvPicPr>
          <p:cNvPr id="1026" name="Picture 2" descr="Schematic view of approvals and gates in an environment">
            <a:extLst>
              <a:ext uri="{FF2B5EF4-FFF2-40B4-BE49-F238E27FC236}">
                <a16:creationId xmlns:a16="http://schemas.microsoft.com/office/drawing/2014/main" id="{0537F10E-8972-4DE0-B47F-E1E30F773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189176"/>
            <a:ext cx="5202051" cy="5131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ding a gate function">
            <a:extLst>
              <a:ext uri="{FF2B5EF4-FFF2-40B4-BE49-F238E27FC236}">
                <a16:creationId xmlns:a16="http://schemas.microsoft.com/office/drawing/2014/main" id="{41695DDC-92AC-4D9A-B799-6BBAFFA52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316" y="1189176"/>
            <a:ext cx="5734050" cy="390525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E743770-2302-4408-97C1-EF5BFDBECB33}"/>
              </a:ext>
            </a:extLst>
          </p:cNvPr>
          <p:cNvSpPr/>
          <p:nvPr/>
        </p:nvSpPr>
        <p:spPr bwMode="auto">
          <a:xfrm rot="1256242">
            <a:off x="4250345" y="2674876"/>
            <a:ext cx="2102733" cy="288922"/>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C200A116-3E81-4133-BC9D-8188EBCA9AD9}"/>
              </a:ext>
            </a:extLst>
          </p:cNvPr>
          <p:cNvSpPr/>
          <p:nvPr/>
        </p:nvSpPr>
        <p:spPr bwMode="auto">
          <a:xfrm rot="19803311">
            <a:off x="4403486" y="5104158"/>
            <a:ext cx="2083033" cy="28491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340577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21AA-3F79-4624-8A35-CB69F1D2ADDD}"/>
              </a:ext>
            </a:extLst>
          </p:cNvPr>
          <p:cNvSpPr>
            <a:spLocks noGrp="1"/>
          </p:cNvSpPr>
          <p:nvPr>
            <p:ph type="title"/>
          </p:nvPr>
        </p:nvSpPr>
        <p:spPr/>
        <p:txBody>
          <a:bodyPr/>
          <a:lstStyle/>
          <a:p>
            <a:r>
              <a:rPr lang="en-US" dirty="0"/>
              <a:t>VSTS Release Definition</a:t>
            </a:r>
          </a:p>
        </p:txBody>
      </p:sp>
      <p:pic>
        <p:nvPicPr>
          <p:cNvPr id="6" name="Picture 5">
            <a:extLst>
              <a:ext uri="{FF2B5EF4-FFF2-40B4-BE49-F238E27FC236}">
                <a16:creationId xmlns:a16="http://schemas.microsoft.com/office/drawing/2014/main" id="{A87FF645-6D0C-4965-90EA-11158FDB43DF}"/>
              </a:ext>
            </a:extLst>
          </p:cNvPr>
          <p:cNvPicPr>
            <a:picLocks noChangeAspect="1"/>
          </p:cNvPicPr>
          <p:nvPr/>
        </p:nvPicPr>
        <p:blipFill>
          <a:blip r:embed="rId2"/>
          <a:stretch>
            <a:fillRect/>
          </a:stretch>
        </p:blipFill>
        <p:spPr>
          <a:xfrm>
            <a:off x="269240" y="1263274"/>
            <a:ext cx="10939964" cy="5036942"/>
          </a:xfrm>
          <a:prstGeom prst="rect">
            <a:avLst/>
          </a:prstGeom>
        </p:spPr>
      </p:pic>
    </p:spTree>
    <p:extLst>
      <p:ext uri="{BB962C8B-B14F-4D97-AF65-F5344CB8AC3E}">
        <p14:creationId xmlns:p14="http://schemas.microsoft.com/office/powerpoint/2010/main" val="142906470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21AA-3F79-4624-8A35-CB69F1D2ADDD}"/>
              </a:ext>
            </a:extLst>
          </p:cNvPr>
          <p:cNvSpPr>
            <a:spLocks noGrp="1"/>
          </p:cNvSpPr>
          <p:nvPr>
            <p:ph type="title"/>
          </p:nvPr>
        </p:nvSpPr>
        <p:spPr/>
        <p:txBody>
          <a:bodyPr/>
          <a:lstStyle/>
          <a:p>
            <a:r>
              <a:rPr lang="en-US" dirty="0"/>
              <a:t>VSTS Release Definition</a:t>
            </a:r>
          </a:p>
        </p:txBody>
      </p:sp>
      <p:pic>
        <p:nvPicPr>
          <p:cNvPr id="3" name="Picture 2">
            <a:extLst>
              <a:ext uri="{FF2B5EF4-FFF2-40B4-BE49-F238E27FC236}">
                <a16:creationId xmlns:a16="http://schemas.microsoft.com/office/drawing/2014/main" id="{72F6D755-00E2-4817-8E7F-039F7836723E}"/>
              </a:ext>
            </a:extLst>
          </p:cNvPr>
          <p:cNvPicPr>
            <a:picLocks noChangeAspect="1"/>
          </p:cNvPicPr>
          <p:nvPr/>
        </p:nvPicPr>
        <p:blipFill>
          <a:blip r:embed="rId2"/>
          <a:stretch>
            <a:fillRect/>
          </a:stretch>
        </p:blipFill>
        <p:spPr>
          <a:xfrm>
            <a:off x="269240" y="1259940"/>
            <a:ext cx="10919839" cy="5021988"/>
          </a:xfrm>
          <a:prstGeom prst="rect">
            <a:avLst/>
          </a:prstGeom>
        </p:spPr>
      </p:pic>
    </p:spTree>
    <p:extLst>
      <p:ext uri="{BB962C8B-B14F-4D97-AF65-F5344CB8AC3E}">
        <p14:creationId xmlns:p14="http://schemas.microsoft.com/office/powerpoint/2010/main" val="147870320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21AA-3F79-4624-8A35-CB69F1D2ADDD}"/>
              </a:ext>
            </a:extLst>
          </p:cNvPr>
          <p:cNvSpPr>
            <a:spLocks noGrp="1"/>
          </p:cNvSpPr>
          <p:nvPr>
            <p:ph type="title"/>
          </p:nvPr>
        </p:nvSpPr>
        <p:spPr/>
        <p:txBody>
          <a:bodyPr/>
          <a:lstStyle/>
          <a:p>
            <a:r>
              <a:rPr lang="en-US" dirty="0"/>
              <a:t>VSTS Release Definition</a:t>
            </a:r>
          </a:p>
        </p:txBody>
      </p:sp>
      <p:pic>
        <p:nvPicPr>
          <p:cNvPr id="6" name="Picture 5">
            <a:extLst>
              <a:ext uri="{FF2B5EF4-FFF2-40B4-BE49-F238E27FC236}">
                <a16:creationId xmlns:a16="http://schemas.microsoft.com/office/drawing/2014/main" id="{6BE19D43-3940-48BF-BA01-30D16ECC84B4}"/>
              </a:ext>
            </a:extLst>
          </p:cNvPr>
          <p:cNvPicPr>
            <a:picLocks noChangeAspect="1"/>
          </p:cNvPicPr>
          <p:nvPr/>
        </p:nvPicPr>
        <p:blipFill>
          <a:blip r:embed="rId2"/>
          <a:stretch>
            <a:fillRect/>
          </a:stretch>
        </p:blipFill>
        <p:spPr>
          <a:xfrm>
            <a:off x="269240" y="1189176"/>
            <a:ext cx="10748682" cy="4954471"/>
          </a:xfrm>
          <a:prstGeom prst="rect">
            <a:avLst/>
          </a:prstGeom>
        </p:spPr>
      </p:pic>
    </p:spTree>
    <p:extLst>
      <p:ext uri="{BB962C8B-B14F-4D97-AF65-F5344CB8AC3E}">
        <p14:creationId xmlns:p14="http://schemas.microsoft.com/office/powerpoint/2010/main" val="242901174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21AA-3F79-4624-8A35-CB69F1D2ADDD}"/>
              </a:ext>
            </a:extLst>
          </p:cNvPr>
          <p:cNvSpPr>
            <a:spLocks noGrp="1"/>
          </p:cNvSpPr>
          <p:nvPr>
            <p:ph type="title"/>
          </p:nvPr>
        </p:nvSpPr>
        <p:spPr/>
        <p:txBody>
          <a:bodyPr/>
          <a:lstStyle/>
          <a:p>
            <a:r>
              <a:rPr lang="en-US" dirty="0"/>
              <a:t>VSTS Release Definition</a:t>
            </a:r>
          </a:p>
        </p:txBody>
      </p:sp>
      <p:pic>
        <p:nvPicPr>
          <p:cNvPr id="3" name="Picture 2">
            <a:extLst>
              <a:ext uri="{FF2B5EF4-FFF2-40B4-BE49-F238E27FC236}">
                <a16:creationId xmlns:a16="http://schemas.microsoft.com/office/drawing/2014/main" id="{30C95323-345C-4555-991F-4A452F0709DD}"/>
              </a:ext>
            </a:extLst>
          </p:cNvPr>
          <p:cNvPicPr>
            <a:picLocks noChangeAspect="1"/>
          </p:cNvPicPr>
          <p:nvPr/>
        </p:nvPicPr>
        <p:blipFill>
          <a:blip r:embed="rId2"/>
          <a:stretch>
            <a:fillRect/>
          </a:stretch>
        </p:blipFill>
        <p:spPr>
          <a:xfrm>
            <a:off x="269240" y="1005940"/>
            <a:ext cx="11197217" cy="5161217"/>
          </a:xfrm>
          <a:prstGeom prst="rect">
            <a:avLst/>
          </a:prstGeom>
        </p:spPr>
      </p:pic>
    </p:spTree>
    <p:extLst>
      <p:ext uri="{BB962C8B-B14F-4D97-AF65-F5344CB8AC3E}">
        <p14:creationId xmlns:p14="http://schemas.microsoft.com/office/powerpoint/2010/main" val="26666482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F36A8B-B99B-4574-BBB4-A44110967224}"/>
              </a:ext>
            </a:extLst>
          </p:cNvPr>
          <p:cNvSpPr>
            <a:spLocks noGrp="1"/>
          </p:cNvSpPr>
          <p:nvPr>
            <p:ph type="title"/>
          </p:nvPr>
        </p:nvSpPr>
        <p:spPr/>
        <p:txBody>
          <a:bodyPr/>
          <a:lstStyle/>
          <a:p>
            <a:r>
              <a:rPr lang="en-US" b="1" dirty="0"/>
              <a:t>Continuous delivery</a:t>
            </a:r>
            <a:r>
              <a:rPr lang="en-US" dirty="0"/>
              <a:t> (</a:t>
            </a:r>
            <a:r>
              <a:rPr lang="en-US" b="1" dirty="0"/>
              <a:t>CD</a:t>
            </a:r>
            <a:r>
              <a:rPr lang="en-US" dirty="0"/>
              <a:t>)</a:t>
            </a:r>
          </a:p>
        </p:txBody>
      </p:sp>
      <p:sp>
        <p:nvSpPr>
          <p:cNvPr id="5" name="Text Placeholder 4">
            <a:extLst>
              <a:ext uri="{FF2B5EF4-FFF2-40B4-BE49-F238E27FC236}">
                <a16:creationId xmlns:a16="http://schemas.microsoft.com/office/drawing/2014/main" id="{F2303287-C394-4CDD-97D8-5EB5A9ED301D}"/>
              </a:ext>
            </a:extLst>
          </p:cNvPr>
          <p:cNvSpPr>
            <a:spLocks noGrp="1"/>
          </p:cNvSpPr>
          <p:nvPr>
            <p:ph type="body" sz="quarter" idx="10"/>
          </p:nvPr>
        </p:nvSpPr>
        <p:spPr>
          <a:xfrm>
            <a:off x="269238" y="1189176"/>
            <a:ext cx="10721849" cy="2400657"/>
          </a:xfrm>
          <a:ln>
            <a:noFill/>
          </a:ln>
        </p:spPr>
        <p:txBody>
          <a:bodyPr/>
          <a:lstStyle/>
          <a:p>
            <a:r>
              <a:rPr lang="en-US" sz="4000" dirty="0">
                <a:solidFill>
                  <a:srgbClr val="222222"/>
                </a:solidFill>
                <a:latin typeface="Arial" panose="020B0604020202020204" pitchFamily="34" charset="0"/>
              </a:rPr>
              <a:t>Fast, Repeatable, and Reliable delivery of features to stakeholders in any environment.</a:t>
            </a:r>
            <a:endParaRPr lang="en-US" sz="4000" dirty="0"/>
          </a:p>
        </p:txBody>
      </p:sp>
      <p:sp>
        <p:nvSpPr>
          <p:cNvPr id="7" name="Rectangle 6">
            <a:extLst>
              <a:ext uri="{FF2B5EF4-FFF2-40B4-BE49-F238E27FC236}">
                <a16:creationId xmlns:a16="http://schemas.microsoft.com/office/drawing/2014/main" id="{5559189A-960F-4FCE-B815-6F2ACD8D7D0A}"/>
              </a:ext>
            </a:extLst>
          </p:cNvPr>
          <p:cNvSpPr/>
          <p:nvPr/>
        </p:nvSpPr>
        <p:spPr>
          <a:xfrm>
            <a:off x="1557833" y="2409709"/>
            <a:ext cx="8271967" cy="20012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pic>
        <p:nvPicPr>
          <p:cNvPr id="8" name="Picture 4" descr="Image result for server icon">
            <a:extLst>
              <a:ext uri="{FF2B5EF4-FFF2-40B4-BE49-F238E27FC236}">
                <a16:creationId xmlns:a16="http://schemas.microsoft.com/office/drawing/2014/main" id="{B22F421D-80F9-4770-B96A-584D32E95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994" y="2686429"/>
            <a:ext cx="1201701" cy="12017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server icon">
            <a:extLst>
              <a:ext uri="{FF2B5EF4-FFF2-40B4-BE49-F238E27FC236}">
                <a16:creationId xmlns:a16="http://schemas.microsoft.com/office/drawing/2014/main" id="{362FB3E9-8F25-4E07-9D65-D94284A34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8034" y="2686427"/>
            <a:ext cx="1201701" cy="12017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server icon">
            <a:extLst>
              <a:ext uri="{FF2B5EF4-FFF2-40B4-BE49-F238E27FC236}">
                <a16:creationId xmlns:a16="http://schemas.microsoft.com/office/drawing/2014/main" id="{FC93F19F-222A-4DF7-95C0-23ED1A43A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074" y="2686427"/>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31EA855-BDD4-4489-87E4-2E6152EB967C}"/>
              </a:ext>
            </a:extLst>
          </p:cNvPr>
          <p:cNvSpPr txBox="1"/>
          <p:nvPr/>
        </p:nvSpPr>
        <p:spPr>
          <a:xfrm>
            <a:off x="2108136" y="3908964"/>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a:t>
            </a:r>
          </a:p>
        </p:txBody>
      </p:sp>
      <p:sp>
        <p:nvSpPr>
          <p:cNvPr id="12" name="TextBox 11">
            <a:extLst>
              <a:ext uri="{FF2B5EF4-FFF2-40B4-BE49-F238E27FC236}">
                <a16:creationId xmlns:a16="http://schemas.microsoft.com/office/drawing/2014/main" id="{FAD756A8-65C2-4E84-BD68-F573C7022E29}"/>
              </a:ext>
            </a:extLst>
          </p:cNvPr>
          <p:cNvSpPr txBox="1"/>
          <p:nvPr/>
        </p:nvSpPr>
        <p:spPr>
          <a:xfrm>
            <a:off x="3965176" y="3908964"/>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SIT</a:t>
            </a:r>
          </a:p>
        </p:txBody>
      </p:sp>
      <p:sp>
        <p:nvSpPr>
          <p:cNvPr id="13" name="TextBox 12">
            <a:extLst>
              <a:ext uri="{FF2B5EF4-FFF2-40B4-BE49-F238E27FC236}">
                <a16:creationId xmlns:a16="http://schemas.microsoft.com/office/drawing/2014/main" id="{FDD14CFC-80FF-41CC-BD89-CA82890C6FBF}"/>
              </a:ext>
            </a:extLst>
          </p:cNvPr>
          <p:cNvSpPr txBox="1"/>
          <p:nvPr/>
        </p:nvSpPr>
        <p:spPr>
          <a:xfrm>
            <a:off x="5822216" y="3888128"/>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SAT</a:t>
            </a:r>
          </a:p>
        </p:txBody>
      </p:sp>
      <p:pic>
        <p:nvPicPr>
          <p:cNvPr id="14" name="Picture 4" descr="Image result for server icon">
            <a:extLst>
              <a:ext uri="{FF2B5EF4-FFF2-40B4-BE49-F238E27FC236}">
                <a16:creationId xmlns:a16="http://schemas.microsoft.com/office/drawing/2014/main" id="{3C17D79E-16CE-4305-9DDC-958F3A85F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113" y="2686427"/>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9C90CF5-5929-4BB0-8B3F-E4731FD7E8D8}"/>
              </a:ext>
            </a:extLst>
          </p:cNvPr>
          <p:cNvSpPr txBox="1"/>
          <p:nvPr/>
        </p:nvSpPr>
        <p:spPr>
          <a:xfrm>
            <a:off x="7679255" y="3888128"/>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UAT</a:t>
            </a:r>
          </a:p>
        </p:txBody>
      </p:sp>
      <p:sp>
        <p:nvSpPr>
          <p:cNvPr id="18" name="Rectangle 17">
            <a:extLst>
              <a:ext uri="{FF2B5EF4-FFF2-40B4-BE49-F238E27FC236}">
                <a16:creationId xmlns:a16="http://schemas.microsoft.com/office/drawing/2014/main" id="{60B5411E-C701-4980-8D1B-FF82466C42BB}"/>
              </a:ext>
            </a:extLst>
          </p:cNvPr>
          <p:cNvSpPr/>
          <p:nvPr/>
        </p:nvSpPr>
        <p:spPr>
          <a:xfrm>
            <a:off x="1557833" y="4411005"/>
            <a:ext cx="8271967" cy="20012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pic>
        <p:nvPicPr>
          <p:cNvPr id="19" name="Picture 4" descr="Image result for server icon">
            <a:extLst>
              <a:ext uri="{FF2B5EF4-FFF2-40B4-BE49-F238E27FC236}">
                <a16:creationId xmlns:a16="http://schemas.microsoft.com/office/drawing/2014/main" id="{E17F7F8F-E5C8-4143-A40C-4468F9E36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994" y="4687725"/>
            <a:ext cx="1201701" cy="12017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server icon">
            <a:extLst>
              <a:ext uri="{FF2B5EF4-FFF2-40B4-BE49-F238E27FC236}">
                <a16:creationId xmlns:a16="http://schemas.microsoft.com/office/drawing/2014/main" id="{21AF3C6C-9EE8-495A-8EE1-425462B4F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8034" y="4687723"/>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9A4EF36-487B-4360-BD41-D19C53F80101}"/>
              </a:ext>
            </a:extLst>
          </p:cNvPr>
          <p:cNvSpPr txBox="1"/>
          <p:nvPr/>
        </p:nvSpPr>
        <p:spPr>
          <a:xfrm>
            <a:off x="2108136" y="5910260"/>
            <a:ext cx="11837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PERF</a:t>
            </a:r>
          </a:p>
        </p:txBody>
      </p:sp>
      <p:sp>
        <p:nvSpPr>
          <p:cNvPr id="23" name="TextBox 22">
            <a:extLst>
              <a:ext uri="{FF2B5EF4-FFF2-40B4-BE49-F238E27FC236}">
                <a16:creationId xmlns:a16="http://schemas.microsoft.com/office/drawing/2014/main" id="{5114DA76-5777-4DBD-BF34-A87A635211C9}"/>
              </a:ext>
            </a:extLst>
          </p:cNvPr>
          <p:cNvSpPr txBox="1"/>
          <p:nvPr/>
        </p:nvSpPr>
        <p:spPr>
          <a:xfrm>
            <a:off x="3666744" y="5910260"/>
            <a:ext cx="184708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TRAINING</a:t>
            </a:r>
          </a:p>
        </p:txBody>
      </p:sp>
      <p:sp>
        <p:nvSpPr>
          <p:cNvPr id="2" name="Rectangle 1">
            <a:extLst>
              <a:ext uri="{FF2B5EF4-FFF2-40B4-BE49-F238E27FC236}">
                <a16:creationId xmlns:a16="http://schemas.microsoft.com/office/drawing/2014/main" id="{8067C000-A158-4CF7-8930-6973A9346686}"/>
              </a:ext>
            </a:extLst>
          </p:cNvPr>
          <p:cNvSpPr/>
          <p:nvPr/>
        </p:nvSpPr>
        <p:spPr bwMode="auto">
          <a:xfrm>
            <a:off x="1920240" y="2587752"/>
            <a:ext cx="1499616" cy="1435608"/>
          </a:xfrm>
          <a:prstGeom prst="rect">
            <a:avLst/>
          </a:prstGeom>
          <a:solidFill>
            <a:schemeClr val="bg1">
              <a:lumMod val="8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4" descr="Image result for server icon">
            <a:extLst>
              <a:ext uri="{FF2B5EF4-FFF2-40B4-BE49-F238E27FC236}">
                <a16:creationId xmlns:a16="http://schemas.microsoft.com/office/drawing/2014/main" id="{4734E676-EFE8-4818-B7E5-15D88D97A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4138" y="4687723"/>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D02B019-3995-4711-99F2-E21FC825C8A5}"/>
              </a:ext>
            </a:extLst>
          </p:cNvPr>
          <p:cNvSpPr txBox="1"/>
          <p:nvPr/>
        </p:nvSpPr>
        <p:spPr>
          <a:xfrm>
            <a:off x="5422391" y="5910260"/>
            <a:ext cx="225686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PROTOTYPE</a:t>
            </a:r>
          </a:p>
        </p:txBody>
      </p:sp>
      <p:pic>
        <p:nvPicPr>
          <p:cNvPr id="31" name="Picture 4" descr="Image result for server icon">
            <a:extLst>
              <a:ext uri="{FF2B5EF4-FFF2-40B4-BE49-F238E27FC236}">
                <a16:creationId xmlns:a16="http://schemas.microsoft.com/office/drawing/2014/main" id="{6E669EC3-F671-427D-B828-B3CEE039F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001" y="4687723"/>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E22344F-BE7E-4272-83D4-B2B087F522AC}"/>
              </a:ext>
            </a:extLst>
          </p:cNvPr>
          <p:cNvSpPr txBox="1"/>
          <p:nvPr/>
        </p:nvSpPr>
        <p:spPr>
          <a:xfrm>
            <a:off x="7679254" y="5910260"/>
            <a:ext cx="225686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VISIONING</a:t>
            </a:r>
          </a:p>
        </p:txBody>
      </p:sp>
    </p:spTree>
    <p:extLst>
      <p:ext uri="{BB962C8B-B14F-4D97-AF65-F5344CB8AC3E}">
        <p14:creationId xmlns:p14="http://schemas.microsoft.com/office/powerpoint/2010/main" val="296441765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21AA-3F79-4624-8A35-CB69F1D2ADDD}"/>
              </a:ext>
            </a:extLst>
          </p:cNvPr>
          <p:cNvSpPr>
            <a:spLocks noGrp="1"/>
          </p:cNvSpPr>
          <p:nvPr>
            <p:ph type="title"/>
          </p:nvPr>
        </p:nvSpPr>
        <p:spPr/>
        <p:txBody>
          <a:bodyPr/>
          <a:lstStyle/>
          <a:p>
            <a:r>
              <a:rPr lang="en-US" dirty="0"/>
              <a:t>VSTS Release Definition</a:t>
            </a:r>
          </a:p>
        </p:txBody>
      </p:sp>
      <p:pic>
        <p:nvPicPr>
          <p:cNvPr id="4" name="Picture 3">
            <a:extLst>
              <a:ext uri="{FF2B5EF4-FFF2-40B4-BE49-F238E27FC236}">
                <a16:creationId xmlns:a16="http://schemas.microsoft.com/office/drawing/2014/main" id="{1BD42C2E-650B-4EB6-B476-20F958348996}"/>
              </a:ext>
            </a:extLst>
          </p:cNvPr>
          <p:cNvPicPr>
            <a:picLocks noChangeAspect="1"/>
          </p:cNvPicPr>
          <p:nvPr/>
        </p:nvPicPr>
        <p:blipFill>
          <a:blip r:embed="rId2"/>
          <a:stretch>
            <a:fillRect/>
          </a:stretch>
        </p:blipFill>
        <p:spPr>
          <a:xfrm>
            <a:off x="269240" y="1035774"/>
            <a:ext cx="11268635" cy="5194136"/>
          </a:xfrm>
          <a:prstGeom prst="rect">
            <a:avLst/>
          </a:prstGeom>
        </p:spPr>
      </p:pic>
    </p:spTree>
    <p:extLst>
      <p:ext uri="{BB962C8B-B14F-4D97-AF65-F5344CB8AC3E}">
        <p14:creationId xmlns:p14="http://schemas.microsoft.com/office/powerpoint/2010/main" val="66523530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21AA-3F79-4624-8A35-CB69F1D2ADDD}"/>
              </a:ext>
            </a:extLst>
          </p:cNvPr>
          <p:cNvSpPr>
            <a:spLocks noGrp="1"/>
          </p:cNvSpPr>
          <p:nvPr>
            <p:ph type="title"/>
          </p:nvPr>
        </p:nvSpPr>
        <p:spPr/>
        <p:txBody>
          <a:bodyPr/>
          <a:lstStyle/>
          <a:p>
            <a:r>
              <a:rPr lang="en-US" dirty="0"/>
              <a:t>VSTS Release Definition</a:t>
            </a:r>
          </a:p>
        </p:txBody>
      </p:sp>
      <p:pic>
        <p:nvPicPr>
          <p:cNvPr id="4" name="Picture 3">
            <a:extLst>
              <a:ext uri="{FF2B5EF4-FFF2-40B4-BE49-F238E27FC236}">
                <a16:creationId xmlns:a16="http://schemas.microsoft.com/office/drawing/2014/main" id="{1BD42C2E-650B-4EB6-B476-20F958348996}"/>
              </a:ext>
            </a:extLst>
          </p:cNvPr>
          <p:cNvPicPr>
            <a:picLocks noChangeAspect="1"/>
          </p:cNvPicPr>
          <p:nvPr/>
        </p:nvPicPr>
        <p:blipFill>
          <a:blip r:embed="rId2"/>
          <a:stretch>
            <a:fillRect/>
          </a:stretch>
        </p:blipFill>
        <p:spPr>
          <a:xfrm>
            <a:off x="269240" y="1035774"/>
            <a:ext cx="11268635" cy="5194136"/>
          </a:xfrm>
          <a:prstGeom prst="rect">
            <a:avLst/>
          </a:prstGeom>
        </p:spPr>
      </p:pic>
    </p:spTree>
    <p:extLst>
      <p:ext uri="{BB962C8B-B14F-4D97-AF65-F5344CB8AC3E}">
        <p14:creationId xmlns:p14="http://schemas.microsoft.com/office/powerpoint/2010/main" val="105899143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21AA-3F79-4624-8A35-CB69F1D2ADDD}"/>
              </a:ext>
            </a:extLst>
          </p:cNvPr>
          <p:cNvSpPr>
            <a:spLocks noGrp="1"/>
          </p:cNvSpPr>
          <p:nvPr>
            <p:ph type="title"/>
          </p:nvPr>
        </p:nvSpPr>
        <p:spPr/>
        <p:txBody>
          <a:bodyPr/>
          <a:lstStyle/>
          <a:p>
            <a:r>
              <a:rPr lang="en-US" dirty="0"/>
              <a:t>VSTS Release Definition</a:t>
            </a:r>
          </a:p>
        </p:txBody>
      </p:sp>
      <p:pic>
        <p:nvPicPr>
          <p:cNvPr id="3" name="Picture 2">
            <a:extLst>
              <a:ext uri="{FF2B5EF4-FFF2-40B4-BE49-F238E27FC236}">
                <a16:creationId xmlns:a16="http://schemas.microsoft.com/office/drawing/2014/main" id="{E19352FB-3517-4DEF-9F1D-C3EACC6CD997}"/>
              </a:ext>
            </a:extLst>
          </p:cNvPr>
          <p:cNvPicPr>
            <a:picLocks noChangeAspect="1"/>
          </p:cNvPicPr>
          <p:nvPr/>
        </p:nvPicPr>
        <p:blipFill>
          <a:blip r:embed="rId2"/>
          <a:stretch>
            <a:fillRect/>
          </a:stretch>
        </p:blipFill>
        <p:spPr>
          <a:xfrm>
            <a:off x="269240" y="1189176"/>
            <a:ext cx="10694894" cy="4929678"/>
          </a:xfrm>
          <a:prstGeom prst="rect">
            <a:avLst/>
          </a:prstGeom>
        </p:spPr>
      </p:pic>
    </p:spTree>
    <p:extLst>
      <p:ext uri="{BB962C8B-B14F-4D97-AF65-F5344CB8AC3E}">
        <p14:creationId xmlns:p14="http://schemas.microsoft.com/office/powerpoint/2010/main" val="154514205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21AA-3F79-4624-8A35-CB69F1D2ADDD}"/>
              </a:ext>
            </a:extLst>
          </p:cNvPr>
          <p:cNvSpPr>
            <a:spLocks noGrp="1"/>
          </p:cNvSpPr>
          <p:nvPr>
            <p:ph type="title"/>
          </p:nvPr>
        </p:nvSpPr>
        <p:spPr/>
        <p:txBody>
          <a:bodyPr/>
          <a:lstStyle/>
          <a:p>
            <a:r>
              <a:rPr lang="en-US" dirty="0"/>
              <a:t>VSTS Release Definition</a:t>
            </a:r>
          </a:p>
        </p:txBody>
      </p:sp>
      <p:pic>
        <p:nvPicPr>
          <p:cNvPr id="5" name="Picture 4">
            <a:extLst>
              <a:ext uri="{FF2B5EF4-FFF2-40B4-BE49-F238E27FC236}">
                <a16:creationId xmlns:a16="http://schemas.microsoft.com/office/drawing/2014/main" id="{B373CBE8-70A5-4239-9F59-583B8EF275D8}"/>
              </a:ext>
            </a:extLst>
          </p:cNvPr>
          <p:cNvPicPr>
            <a:picLocks noChangeAspect="1"/>
          </p:cNvPicPr>
          <p:nvPr/>
        </p:nvPicPr>
        <p:blipFill>
          <a:blip r:embed="rId2"/>
          <a:stretch>
            <a:fillRect/>
          </a:stretch>
        </p:blipFill>
        <p:spPr>
          <a:xfrm>
            <a:off x="269240" y="1015113"/>
            <a:ext cx="11313459" cy="5214798"/>
          </a:xfrm>
          <a:prstGeom prst="rect">
            <a:avLst/>
          </a:prstGeom>
        </p:spPr>
      </p:pic>
    </p:spTree>
    <p:extLst>
      <p:ext uri="{BB962C8B-B14F-4D97-AF65-F5344CB8AC3E}">
        <p14:creationId xmlns:p14="http://schemas.microsoft.com/office/powerpoint/2010/main" val="419847838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Jenkins Server</a:t>
            </a:r>
          </a:p>
        </p:txBody>
      </p:sp>
    </p:spTree>
    <p:extLst>
      <p:ext uri="{BB962C8B-B14F-4D97-AF65-F5344CB8AC3E}">
        <p14:creationId xmlns:p14="http://schemas.microsoft.com/office/powerpoint/2010/main" val="248292245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A3F2995-AEE9-420B-99D7-0BD5337C76C6}"/>
              </a:ext>
            </a:extLst>
          </p:cNvPr>
          <p:cNvSpPr/>
          <p:nvPr/>
        </p:nvSpPr>
        <p:spPr>
          <a:xfrm>
            <a:off x="183417" y="90152"/>
            <a:ext cx="11879580" cy="40205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5" name="Rectangle 34">
            <a:extLst>
              <a:ext uri="{FF2B5EF4-FFF2-40B4-BE49-F238E27FC236}">
                <a16:creationId xmlns:a16="http://schemas.microsoft.com/office/drawing/2014/main" id="{79FD2DEC-6CA1-4FAF-B824-C2BFCE524BEF}"/>
              </a:ext>
            </a:extLst>
          </p:cNvPr>
          <p:cNvSpPr/>
          <p:nvPr/>
        </p:nvSpPr>
        <p:spPr>
          <a:xfrm>
            <a:off x="2682545" y="4265941"/>
            <a:ext cx="9380452" cy="20012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 name="Title 2">
            <a:extLst>
              <a:ext uri="{FF2B5EF4-FFF2-40B4-BE49-F238E27FC236}">
                <a16:creationId xmlns:a16="http://schemas.microsoft.com/office/drawing/2014/main" id="{BAF9C617-873F-4AB0-9C3C-F5FF7C3B46C8}"/>
              </a:ext>
            </a:extLst>
          </p:cNvPr>
          <p:cNvSpPr>
            <a:spLocks noGrp="1"/>
          </p:cNvSpPr>
          <p:nvPr>
            <p:ph type="title"/>
          </p:nvPr>
        </p:nvSpPr>
        <p:spPr>
          <a:xfrm>
            <a:off x="269240" y="289511"/>
            <a:ext cx="5710320" cy="899665"/>
          </a:xfrm>
        </p:spPr>
        <p:txBody>
          <a:bodyPr/>
          <a:lstStyle/>
          <a:p>
            <a:r>
              <a:rPr lang="en-US" dirty="0"/>
              <a:t>Single organization: One master solution</a:t>
            </a:r>
          </a:p>
        </p:txBody>
      </p:sp>
      <p:pic>
        <p:nvPicPr>
          <p:cNvPr id="13" name="Picture 12">
            <a:extLst>
              <a:ext uri="{FF2B5EF4-FFF2-40B4-BE49-F238E27FC236}">
                <a16:creationId xmlns:a16="http://schemas.microsoft.com/office/drawing/2014/main" id="{643EEA8F-5F8C-45C9-B5B6-ED4DEAF66358}"/>
              </a:ext>
            </a:extLst>
          </p:cNvPr>
          <p:cNvPicPr>
            <a:picLocks noChangeAspect="1"/>
          </p:cNvPicPr>
          <p:nvPr/>
        </p:nvPicPr>
        <p:blipFill>
          <a:blip r:embed="rId3"/>
          <a:stretch>
            <a:fillRect/>
          </a:stretch>
        </p:blipFill>
        <p:spPr>
          <a:xfrm>
            <a:off x="249789" y="4757084"/>
            <a:ext cx="1304445" cy="1019009"/>
          </a:xfrm>
          <a:prstGeom prst="rect">
            <a:avLst/>
          </a:prstGeom>
        </p:spPr>
      </p:pic>
      <p:sp>
        <p:nvSpPr>
          <p:cNvPr id="14" name="Arrow: Up 13">
            <a:extLst>
              <a:ext uri="{FF2B5EF4-FFF2-40B4-BE49-F238E27FC236}">
                <a16:creationId xmlns:a16="http://schemas.microsoft.com/office/drawing/2014/main" id="{9D463D63-19F8-4FF7-9FCE-E5EF95ED7517}"/>
              </a:ext>
            </a:extLst>
          </p:cNvPr>
          <p:cNvSpPr/>
          <p:nvPr/>
        </p:nvSpPr>
        <p:spPr bwMode="auto">
          <a:xfrm>
            <a:off x="786555" y="3218176"/>
            <a:ext cx="465092" cy="1754516"/>
          </a:xfrm>
          <a:prstGeom prst="up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Magnetic Disk 14">
            <a:extLst>
              <a:ext uri="{FF2B5EF4-FFF2-40B4-BE49-F238E27FC236}">
                <a16:creationId xmlns:a16="http://schemas.microsoft.com/office/drawing/2014/main" id="{118CD59F-9BF9-4736-A870-909BD04C3AD1}"/>
              </a:ext>
            </a:extLst>
          </p:cNvPr>
          <p:cNvSpPr/>
          <p:nvPr/>
        </p:nvSpPr>
        <p:spPr bwMode="auto">
          <a:xfrm>
            <a:off x="502157" y="2164794"/>
            <a:ext cx="1171251" cy="1053382"/>
          </a:xfrm>
          <a:prstGeom prst="flowChartMagneticDisk">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Git</a:t>
            </a:r>
          </a:p>
        </p:txBody>
      </p:sp>
      <p:sp>
        <p:nvSpPr>
          <p:cNvPr id="16" name="Arrow: Right 15">
            <a:extLst>
              <a:ext uri="{FF2B5EF4-FFF2-40B4-BE49-F238E27FC236}">
                <a16:creationId xmlns:a16="http://schemas.microsoft.com/office/drawing/2014/main" id="{9BB35B54-0427-4E33-9869-19779AB6BF3A}"/>
              </a:ext>
            </a:extLst>
          </p:cNvPr>
          <p:cNvSpPr/>
          <p:nvPr/>
        </p:nvSpPr>
        <p:spPr bwMode="auto">
          <a:xfrm>
            <a:off x="1673408" y="2483617"/>
            <a:ext cx="1511844" cy="415735"/>
          </a:xfrm>
          <a:prstGeom prst="rightArrow">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292" name="Picture 4" descr="Image result for server icon">
            <a:extLst>
              <a:ext uri="{FF2B5EF4-FFF2-40B4-BE49-F238E27FC236}">
                <a16:creationId xmlns:a16="http://schemas.microsoft.com/office/drawing/2014/main" id="{FB2641DB-24A3-43F6-992F-8686B007D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706" y="4542661"/>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8C1A2CBC-4772-4459-92A8-33C8D0BD11B2}"/>
              </a:ext>
            </a:extLst>
          </p:cNvPr>
          <p:cNvSpPr/>
          <p:nvPr/>
        </p:nvSpPr>
        <p:spPr bwMode="auto">
          <a:xfrm rot="10800000">
            <a:off x="1554234" y="5056416"/>
            <a:ext cx="1622713" cy="420344"/>
          </a:xfrm>
          <a:prstGeom prst="right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4" descr="Image result for server icon">
            <a:extLst>
              <a:ext uri="{FF2B5EF4-FFF2-40B4-BE49-F238E27FC236}">
                <a16:creationId xmlns:a16="http://schemas.microsoft.com/office/drawing/2014/main" id="{E9368DE2-BFCF-4E49-BDF2-371A6C47D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746"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server icon">
            <a:extLst>
              <a:ext uri="{FF2B5EF4-FFF2-40B4-BE49-F238E27FC236}">
                <a16:creationId xmlns:a16="http://schemas.microsoft.com/office/drawing/2014/main" id="{55B44E94-C383-40D2-B239-E824AA0DC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786"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2DEA9B0-B239-4B1A-BF17-D23C6E31D5E0}"/>
              </a:ext>
            </a:extLst>
          </p:cNvPr>
          <p:cNvSpPr txBox="1"/>
          <p:nvPr/>
        </p:nvSpPr>
        <p:spPr>
          <a:xfrm>
            <a:off x="3232848" y="5765196"/>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a:t>
            </a:r>
          </a:p>
        </p:txBody>
      </p:sp>
      <p:sp>
        <p:nvSpPr>
          <p:cNvPr id="23" name="TextBox 22">
            <a:extLst>
              <a:ext uri="{FF2B5EF4-FFF2-40B4-BE49-F238E27FC236}">
                <a16:creationId xmlns:a16="http://schemas.microsoft.com/office/drawing/2014/main" id="{2CC3483D-DB49-421B-AA66-A712284C7823}"/>
              </a:ext>
            </a:extLst>
          </p:cNvPr>
          <p:cNvSpPr txBox="1"/>
          <p:nvPr/>
        </p:nvSpPr>
        <p:spPr>
          <a:xfrm>
            <a:off x="5089888" y="5765196"/>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SIT</a:t>
            </a:r>
          </a:p>
        </p:txBody>
      </p:sp>
      <p:sp>
        <p:nvSpPr>
          <p:cNvPr id="24" name="TextBox 23">
            <a:extLst>
              <a:ext uri="{FF2B5EF4-FFF2-40B4-BE49-F238E27FC236}">
                <a16:creationId xmlns:a16="http://schemas.microsoft.com/office/drawing/2014/main" id="{9F488835-0F45-4CFC-B26E-8F6CB2548E3A}"/>
              </a:ext>
            </a:extLst>
          </p:cNvPr>
          <p:cNvSpPr txBox="1"/>
          <p:nvPr/>
        </p:nvSpPr>
        <p:spPr>
          <a:xfrm>
            <a:off x="6946928" y="5744360"/>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SAT</a:t>
            </a:r>
          </a:p>
        </p:txBody>
      </p:sp>
      <p:pic>
        <p:nvPicPr>
          <p:cNvPr id="25" name="Picture 4" descr="Image result for server icon">
            <a:extLst>
              <a:ext uri="{FF2B5EF4-FFF2-40B4-BE49-F238E27FC236}">
                <a16:creationId xmlns:a16="http://schemas.microsoft.com/office/drawing/2014/main" id="{79DF845A-CF61-4F8D-BFEC-180780398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825"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A904048-AF21-4033-BD7A-5C8DCC004E97}"/>
              </a:ext>
            </a:extLst>
          </p:cNvPr>
          <p:cNvSpPr txBox="1"/>
          <p:nvPr/>
        </p:nvSpPr>
        <p:spPr>
          <a:xfrm>
            <a:off x="8803967" y="5744360"/>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UAT</a:t>
            </a:r>
          </a:p>
        </p:txBody>
      </p:sp>
      <p:pic>
        <p:nvPicPr>
          <p:cNvPr id="27" name="Picture 4" descr="Image result for server icon">
            <a:extLst>
              <a:ext uri="{FF2B5EF4-FFF2-40B4-BE49-F238E27FC236}">
                <a16:creationId xmlns:a16="http://schemas.microsoft.com/office/drawing/2014/main" id="{ADAE4946-E8B1-40E5-B1E1-EEE55896C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2268"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3E4789D-1075-4225-8705-7FECEE14D083}"/>
              </a:ext>
            </a:extLst>
          </p:cNvPr>
          <p:cNvSpPr txBox="1"/>
          <p:nvPr/>
        </p:nvSpPr>
        <p:spPr>
          <a:xfrm>
            <a:off x="10438696" y="5744360"/>
            <a:ext cx="12888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PROD</a:t>
            </a:r>
          </a:p>
        </p:txBody>
      </p:sp>
      <p:sp>
        <p:nvSpPr>
          <p:cNvPr id="34" name="TextBox 33">
            <a:extLst>
              <a:ext uri="{FF2B5EF4-FFF2-40B4-BE49-F238E27FC236}">
                <a16:creationId xmlns:a16="http://schemas.microsoft.com/office/drawing/2014/main" id="{554E0D49-406E-4255-859D-9DA34AF670B1}"/>
              </a:ext>
            </a:extLst>
          </p:cNvPr>
          <p:cNvSpPr txBox="1"/>
          <p:nvPr/>
        </p:nvSpPr>
        <p:spPr>
          <a:xfrm>
            <a:off x="2690850" y="3550911"/>
            <a:ext cx="274820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JENKINS</a:t>
            </a:r>
          </a:p>
        </p:txBody>
      </p:sp>
      <p:sp>
        <p:nvSpPr>
          <p:cNvPr id="36" name="Rectangle 35">
            <a:extLst>
              <a:ext uri="{FF2B5EF4-FFF2-40B4-BE49-F238E27FC236}">
                <a16:creationId xmlns:a16="http://schemas.microsoft.com/office/drawing/2014/main" id="{E7B7C7F2-425B-4524-9792-555F06926358}"/>
              </a:ext>
            </a:extLst>
          </p:cNvPr>
          <p:cNvSpPr/>
          <p:nvPr/>
        </p:nvSpPr>
        <p:spPr>
          <a:xfrm>
            <a:off x="6428309" y="164262"/>
            <a:ext cx="3938522" cy="37114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 name="Rectangle 3">
            <a:extLst>
              <a:ext uri="{FF2B5EF4-FFF2-40B4-BE49-F238E27FC236}">
                <a16:creationId xmlns:a16="http://schemas.microsoft.com/office/drawing/2014/main" id="{BFC36D8B-2C59-4906-A4A2-9FFE17E9E9CD}"/>
              </a:ext>
            </a:extLst>
          </p:cNvPr>
          <p:cNvSpPr/>
          <p:nvPr/>
        </p:nvSpPr>
        <p:spPr>
          <a:xfrm>
            <a:off x="6652752" y="1628227"/>
            <a:ext cx="3521902" cy="3629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Unit Tests</a:t>
            </a:r>
          </a:p>
        </p:txBody>
      </p:sp>
      <p:sp>
        <p:nvSpPr>
          <p:cNvPr id="5" name="Rectangle 4">
            <a:extLst>
              <a:ext uri="{FF2B5EF4-FFF2-40B4-BE49-F238E27FC236}">
                <a16:creationId xmlns:a16="http://schemas.microsoft.com/office/drawing/2014/main" id="{05E21E53-93CD-4CB0-9EA6-13E2ECE04A51}"/>
              </a:ext>
            </a:extLst>
          </p:cNvPr>
          <p:cNvSpPr/>
          <p:nvPr/>
        </p:nvSpPr>
        <p:spPr>
          <a:xfrm>
            <a:off x="6652752" y="1196954"/>
            <a:ext cx="3521902" cy="3629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Static Code Analysis</a:t>
            </a:r>
          </a:p>
        </p:txBody>
      </p:sp>
      <p:sp>
        <p:nvSpPr>
          <p:cNvPr id="6" name="Rectangle 5">
            <a:extLst>
              <a:ext uri="{FF2B5EF4-FFF2-40B4-BE49-F238E27FC236}">
                <a16:creationId xmlns:a16="http://schemas.microsoft.com/office/drawing/2014/main" id="{81329BE4-7847-4ADC-B762-0B90958FC755}"/>
              </a:ext>
            </a:extLst>
          </p:cNvPr>
          <p:cNvSpPr/>
          <p:nvPr/>
        </p:nvSpPr>
        <p:spPr>
          <a:xfrm>
            <a:off x="6652752" y="2059500"/>
            <a:ext cx="3521902" cy="3629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Rebuild Plugins</a:t>
            </a:r>
          </a:p>
        </p:txBody>
      </p:sp>
      <p:sp>
        <p:nvSpPr>
          <p:cNvPr id="7" name="Rectangle 6">
            <a:extLst>
              <a:ext uri="{FF2B5EF4-FFF2-40B4-BE49-F238E27FC236}">
                <a16:creationId xmlns:a16="http://schemas.microsoft.com/office/drawing/2014/main" id="{BD105D1F-67F6-4D31-B5B9-B040EB1FA4D4}"/>
              </a:ext>
            </a:extLst>
          </p:cNvPr>
          <p:cNvSpPr/>
          <p:nvPr/>
        </p:nvSpPr>
        <p:spPr>
          <a:xfrm>
            <a:off x="6652752" y="323120"/>
            <a:ext cx="3521902" cy="3629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Get Latest Solution / Code</a:t>
            </a:r>
          </a:p>
        </p:txBody>
      </p:sp>
      <p:sp>
        <p:nvSpPr>
          <p:cNvPr id="8" name="Rectangle 7">
            <a:extLst>
              <a:ext uri="{FF2B5EF4-FFF2-40B4-BE49-F238E27FC236}">
                <a16:creationId xmlns:a16="http://schemas.microsoft.com/office/drawing/2014/main" id="{0705894B-E185-42A3-B09D-58B492062936}"/>
              </a:ext>
            </a:extLst>
          </p:cNvPr>
          <p:cNvSpPr/>
          <p:nvPr/>
        </p:nvSpPr>
        <p:spPr>
          <a:xfrm>
            <a:off x="6652752" y="765681"/>
            <a:ext cx="3521902" cy="3629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Code Built From Source</a:t>
            </a:r>
          </a:p>
        </p:txBody>
      </p:sp>
      <p:sp>
        <p:nvSpPr>
          <p:cNvPr id="9" name="Rectangle 8">
            <a:extLst>
              <a:ext uri="{FF2B5EF4-FFF2-40B4-BE49-F238E27FC236}">
                <a16:creationId xmlns:a16="http://schemas.microsoft.com/office/drawing/2014/main" id="{2D9238D7-126F-4E19-87FD-6E5462896E28}"/>
              </a:ext>
            </a:extLst>
          </p:cNvPr>
          <p:cNvSpPr/>
          <p:nvPr/>
        </p:nvSpPr>
        <p:spPr>
          <a:xfrm>
            <a:off x="6652752" y="2492792"/>
            <a:ext cx="3521902" cy="3741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Solution Deployed</a:t>
            </a:r>
          </a:p>
        </p:txBody>
      </p:sp>
      <p:sp>
        <p:nvSpPr>
          <p:cNvPr id="10" name="Rectangle 9">
            <a:extLst>
              <a:ext uri="{FF2B5EF4-FFF2-40B4-BE49-F238E27FC236}">
                <a16:creationId xmlns:a16="http://schemas.microsoft.com/office/drawing/2014/main" id="{7A35262A-E7A2-4598-899B-AD2208573C44}"/>
              </a:ext>
            </a:extLst>
          </p:cNvPr>
          <p:cNvSpPr/>
          <p:nvPr/>
        </p:nvSpPr>
        <p:spPr>
          <a:xfrm>
            <a:off x="6652752" y="2937344"/>
            <a:ext cx="3521902" cy="35456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Data Deployed</a:t>
            </a:r>
          </a:p>
        </p:txBody>
      </p:sp>
      <p:sp>
        <p:nvSpPr>
          <p:cNvPr id="11" name="Rectangle 10">
            <a:extLst>
              <a:ext uri="{FF2B5EF4-FFF2-40B4-BE49-F238E27FC236}">
                <a16:creationId xmlns:a16="http://schemas.microsoft.com/office/drawing/2014/main" id="{F4F1892E-D4BD-4B39-B652-2C7F4200954C}"/>
              </a:ext>
            </a:extLst>
          </p:cNvPr>
          <p:cNvSpPr/>
          <p:nvPr/>
        </p:nvSpPr>
        <p:spPr>
          <a:xfrm>
            <a:off x="6652752" y="3361913"/>
            <a:ext cx="3521902" cy="3741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Automated UI Testing</a:t>
            </a:r>
          </a:p>
        </p:txBody>
      </p:sp>
      <p:sp>
        <p:nvSpPr>
          <p:cNvPr id="38" name="Arrow: Right 37">
            <a:extLst>
              <a:ext uri="{FF2B5EF4-FFF2-40B4-BE49-F238E27FC236}">
                <a16:creationId xmlns:a16="http://schemas.microsoft.com/office/drawing/2014/main" id="{F1EE4282-AC6B-49D9-A73F-FCA61C7FB6C7}"/>
              </a:ext>
            </a:extLst>
          </p:cNvPr>
          <p:cNvSpPr/>
          <p:nvPr/>
        </p:nvSpPr>
        <p:spPr bwMode="auto">
          <a:xfrm>
            <a:off x="4355712" y="2461045"/>
            <a:ext cx="2068414" cy="415735"/>
          </a:xfrm>
          <a:prstGeom prst="rightArrow">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Arrow: Down 40">
            <a:extLst>
              <a:ext uri="{FF2B5EF4-FFF2-40B4-BE49-F238E27FC236}">
                <a16:creationId xmlns:a16="http://schemas.microsoft.com/office/drawing/2014/main" id="{D023D0AA-72B4-4888-B967-A2FC8E748429}"/>
              </a:ext>
            </a:extLst>
          </p:cNvPr>
          <p:cNvSpPr/>
          <p:nvPr/>
        </p:nvSpPr>
        <p:spPr bwMode="auto">
          <a:xfrm>
            <a:off x="7194662" y="3875673"/>
            <a:ext cx="489197" cy="747698"/>
          </a:xfrm>
          <a:prstGeom prst="downArrow">
            <a:avLst/>
          </a:prstGeom>
          <a:solidFill>
            <a:srgbClr val="FFC0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Arrow: Down 41">
            <a:extLst>
              <a:ext uri="{FF2B5EF4-FFF2-40B4-BE49-F238E27FC236}">
                <a16:creationId xmlns:a16="http://schemas.microsoft.com/office/drawing/2014/main" id="{90F2F19A-E546-493F-91E8-BA720863DF31}"/>
              </a:ext>
            </a:extLst>
          </p:cNvPr>
          <p:cNvSpPr/>
          <p:nvPr/>
        </p:nvSpPr>
        <p:spPr bwMode="auto">
          <a:xfrm>
            <a:off x="9059044" y="3875672"/>
            <a:ext cx="466592" cy="747698"/>
          </a:xfrm>
          <a:prstGeom prst="downArrow">
            <a:avLst/>
          </a:prstGeom>
          <a:solidFill>
            <a:srgbClr val="FFC0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Arrow: Bent 43">
            <a:extLst>
              <a:ext uri="{FF2B5EF4-FFF2-40B4-BE49-F238E27FC236}">
                <a16:creationId xmlns:a16="http://schemas.microsoft.com/office/drawing/2014/main" id="{D1A921D8-2801-4298-A79F-28DE570B66EE}"/>
              </a:ext>
            </a:extLst>
          </p:cNvPr>
          <p:cNvSpPr/>
          <p:nvPr/>
        </p:nvSpPr>
        <p:spPr bwMode="auto">
          <a:xfrm rot="5400000">
            <a:off x="10324562" y="3655473"/>
            <a:ext cx="1010167" cy="925630"/>
          </a:xfrm>
          <a:prstGeom prst="bentArrow">
            <a:avLst/>
          </a:prstGeom>
          <a:solidFill>
            <a:srgbClr val="FFC0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Arrow: Bent 46">
            <a:extLst>
              <a:ext uri="{FF2B5EF4-FFF2-40B4-BE49-F238E27FC236}">
                <a16:creationId xmlns:a16="http://schemas.microsoft.com/office/drawing/2014/main" id="{7E7538C8-F045-43C9-9691-1C4E1B22535F}"/>
              </a:ext>
            </a:extLst>
          </p:cNvPr>
          <p:cNvSpPr/>
          <p:nvPr/>
        </p:nvSpPr>
        <p:spPr bwMode="auto">
          <a:xfrm rot="5400000" flipV="1">
            <a:off x="5375068" y="3575760"/>
            <a:ext cx="1015795" cy="1090686"/>
          </a:xfrm>
          <a:prstGeom prst="bentArrow">
            <a:avLst/>
          </a:prstGeom>
          <a:solidFill>
            <a:srgbClr val="FFC0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4B599FD9-C654-467B-8D4C-704CFB74E6F0}"/>
              </a:ext>
            </a:extLst>
          </p:cNvPr>
          <p:cNvPicPr>
            <a:picLocks noChangeAspect="1"/>
          </p:cNvPicPr>
          <p:nvPr/>
        </p:nvPicPr>
        <p:blipFill>
          <a:blip r:embed="rId5"/>
          <a:stretch>
            <a:fillRect/>
          </a:stretch>
        </p:blipFill>
        <p:spPr>
          <a:xfrm>
            <a:off x="3185252" y="1921779"/>
            <a:ext cx="1339919" cy="1555830"/>
          </a:xfrm>
          <a:prstGeom prst="rect">
            <a:avLst/>
          </a:prstGeom>
        </p:spPr>
      </p:pic>
    </p:spTree>
    <p:extLst>
      <p:ext uri="{BB962C8B-B14F-4D97-AF65-F5344CB8AC3E}">
        <p14:creationId xmlns:p14="http://schemas.microsoft.com/office/powerpoint/2010/main" val="61206508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4F6640-909F-4CB0-B250-C16DE5590D84}"/>
              </a:ext>
            </a:extLst>
          </p:cNvPr>
          <p:cNvSpPr>
            <a:spLocks noGrp="1"/>
          </p:cNvSpPr>
          <p:nvPr>
            <p:ph type="body" sz="quarter" idx="10"/>
          </p:nvPr>
        </p:nvSpPr>
        <p:spPr>
          <a:xfrm>
            <a:off x="269239" y="1189177"/>
            <a:ext cx="11653523" cy="4709944"/>
          </a:xfrm>
        </p:spPr>
        <p:txBody>
          <a:bodyPr/>
          <a:lstStyle/>
          <a:p>
            <a:r>
              <a:rPr lang="en-US" dirty="0"/>
              <a:t>Increase CRM Solution Version 1.0.0.X</a:t>
            </a:r>
          </a:p>
          <a:p>
            <a:r>
              <a:rPr lang="en-US" dirty="0"/>
              <a:t>Export CRM DEV Solution</a:t>
            </a:r>
          </a:p>
          <a:p>
            <a:r>
              <a:rPr lang="en-US" dirty="0"/>
              <a:t>Copy CRM DEV Solution to CRM Folder</a:t>
            </a:r>
          </a:p>
          <a:p>
            <a:r>
              <a:rPr lang="en-US" dirty="0"/>
              <a:t>Add Files to GIT</a:t>
            </a:r>
          </a:p>
          <a:p>
            <a:r>
              <a:rPr lang="en-US" dirty="0"/>
              <a:t>Commit Files to GIT</a:t>
            </a:r>
          </a:p>
          <a:p>
            <a:r>
              <a:rPr lang="en-US" dirty="0"/>
              <a:t>Push Files to GitHub</a:t>
            </a:r>
          </a:p>
          <a:p>
            <a:r>
              <a:rPr lang="en-US" dirty="0"/>
              <a:t>Force New Jenkins Build</a:t>
            </a:r>
          </a:p>
        </p:txBody>
      </p:sp>
      <p:sp>
        <p:nvSpPr>
          <p:cNvPr id="2" name="Title 1">
            <a:extLst>
              <a:ext uri="{FF2B5EF4-FFF2-40B4-BE49-F238E27FC236}">
                <a16:creationId xmlns:a16="http://schemas.microsoft.com/office/drawing/2014/main" id="{0E2D0DBB-0D14-4424-970F-82107640ABFD}"/>
              </a:ext>
            </a:extLst>
          </p:cNvPr>
          <p:cNvSpPr>
            <a:spLocks noGrp="1"/>
          </p:cNvSpPr>
          <p:nvPr>
            <p:ph type="title"/>
          </p:nvPr>
        </p:nvSpPr>
        <p:spPr/>
        <p:txBody>
          <a:bodyPr/>
          <a:lstStyle/>
          <a:p>
            <a:r>
              <a:rPr lang="en-US" dirty="0"/>
              <a:t>Jenkins Developer Check-In GIT</a:t>
            </a:r>
          </a:p>
        </p:txBody>
      </p:sp>
    </p:spTree>
    <p:extLst>
      <p:ext uri="{BB962C8B-B14F-4D97-AF65-F5344CB8AC3E}">
        <p14:creationId xmlns:p14="http://schemas.microsoft.com/office/powerpoint/2010/main" val="110869730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4F6640-909F-4CB0-B250-C16DE5590D84}"/>
              </a:ext>
            </a:extLst>
          </p:cNvPr>
          <p:cNvSpPr>
            <a:spLocks noGrp="1"/>
          </p:cNvSpPr>
          <p:nvPr>
            <p:ph type="body" sz="quarter" idx="10"/>
          </p:nvPr>
        </p:nvSpPr>
        <p:spPr>
          <a:xfrm>
            <a:off x="269239" y="1189177"/>
            <a:ext cx="11653523" cy="4709944"/>
          </a:xfrm>
        </p:spPr>
        <p:txBody>
          <a:bodyPr/>
          <a:lstStyle/>
          <a:p>
            <a:r>
              <a:rPr lang="en-US" dirty="0"/>
              <a:t>Get Sources</a:t>
            </a:r>
          </a:p>
          <a:p>
            <a:r>
              <a:rPr lang="en-US" dirty="0"/>
              <a:t>New Get Restore Packages</a:t>
            </a:r>
          </a:p>
          <a:p>
            <a:r>
              <a:rPr lang="en-US" dirty="0"/>
              <a:t>Build</a:t>
            </a:r>
          </a:p>
          <a:p>
            <a:r>
              <a:rPr lang="en-US" dirty="0" err="1"/>
              <a:t>SonarQube</a:t>
            </a:r>
            <a:r>
              <a:rPr lang="en-US" dirty="0"/>
              <a:t> Analysis</a:t>
            </a:r>
          </a:p>
          <a:p>
            <a:r>
              <a:rPr lang="en-US" dirty="0"/>
              <a:t>Unit Tests</a:t>
            </a:r>
          </a:p>
          <a:p>
            <a:r>
              <a:rPr lang="en-US" dirty="0"/>
              <a:t>CRM Solution Import into SIT Environment</a:t>
            </a:r>
          </a:p>
          <a:p>
            <a:r>
              <a:rPr lang="en-US" dirty="0"/>
              <a:t>Cucumber / Selenium Automated UI Testing</a:t>
            </a:r>
          </a:p>
        </p:txBody>
      </p:sp>
      <p:sp>
        <p:nvSpPr>
          <p:cNvPr id="2" name="Title 1">
            <a:extLst>
              <a:ext uri="{FF2B5EF4-FFF2-40B4-BE49-F238E27FC236}">
                <a16:creationId xmlns:a16="http://schemas.microsoft.com/office/drawing/2014/main" id="{0E2D0DBB-0D14-4424-970F-82107640ABFD}"/>
              </a:ext>
            </a:extLst>
          </p:cNvPr>
          <p:cNvSpPr>
            <a:spLocks noGrp="1"/>
          </p:cNvSpPr>
          <p:nvPr>
            <p:ph type="title"/>
          </p:nvPr>
        </p:nvSpPr>
        <p:spPr/>
        <p:txBody>
          <a:bodyPr/>
          <a:lstStyle/>
          <a:p>
            <a:r>
              <a:rPr lang="en-US" dirty="0"/>
              <a:t>Build Process</a:t>
            </a:r>
          </a:p>
        </p:txBody>
      </p:sp>
    </p:spTree>
    <p:extLst>
      <p:ext uri="{BB962C8B-B14F-4D97-AF65-F5344CB8AC3E}">
        <p14:creationId xmlns:p14="http://schemas.microsoft.com/office/powerpoint/2010/main" val="38351601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C8A3C-5FEE-4E9A-996B-9ECA9CC06CDB}"/>
              </a:ext>
            </a:extLst>
          </p:cNvPr>
          <p:cNvSpPr>
            <a:spLocks noGrp="1"/>
          </p:cNvSpPr>
          <p:nvPr>
            <p:ph type="title"/>
          </p:nvPr>
        </p:nvSpPr>
        <p:spPr/>
        <p:txBody>
          <a:bodyPr/>
          <a:lstStyle/>
          <a:p>
            <a:r>
              <a:rPr lang="en-US" dirty="0"/>
              <a:t>Jenkins Server</a:t>
            </a:r>
          </a:p>
        </p:txBody>
      </p:sp>
      <p:pic>
        <p:nvPicPr>
          <p:cNvPr id="3" name="Picture 2">
            <a:extLst>
              <a:ext uri="{FF2B5EF4-FFF2-40B4-BE49-F238E27FC236}">
                <a16:creationId xmlns:a16="http://schemas.microsoft.com/office/drawing/2014/main" id="{6F937F05-AA7C-441D-817D-114D9707DE6A}"/>
              </a:ext>
            </a:extLst>
          </p:cNvPr>
          <p:cNvPicPr>
            <a:picLocks noChangeAspect="1"/>
          </p:cNvPicPr>
          <p:nvPr/>
        </p:nvPicPr>
        <p:blipFill>
          <a:blip r:embed="rId2"/>
          <a:stretch>
            <a:fillRect/>
          </a:stretch>
        </p:blipFill>
        <p:spPr>
          <a:xfrm>
            <a:off x="269240" y="1067256"/>
            <a:ext cx="8637772" cy="4463078"/>
          </a:xfrm>
          <a:prstGeom prst="rect">
            <a:avLst/>
          </a:prstGeom>
        </p:spPr>
      </p:pic>
      <p:sp>
        <p:nvSpPr>
          <p:cNvPr id="4" name="Rectangle 3">
            <a:extLst>
              <a:ext uri="{FF2B5EF4-FFF2-40B4-BE49-F238E27FC236}">
                <a16:creationId xmlns:a16="http://schemas.microsoft.com/office/drawing/2014/main" id="{43D92525-E386-4109-A262-2C69D3C9A133}"/>
              </a:ext>
            </a:extLst>
          </p:cNvPr>
          <p:cNvSpPr/>
          <p:nvPr/>
        </p:nvSpPr>
        <p:spPr>
          <a:xfrm>
            <a:off x="269240" y="5652254"/>
            <a:ext cx="2861681" cy="954107"/>
          </a:xfrm>
          <a:prstGeom prst="rect">
            <a:avLst/>
          </a:prstGeom>
        </p:spPr>
        <p:txBody>
          <a:bodyPr wrap="none">
            <a:spAutoFit/>
          </a:bodyPr>
          <a:lstStyle/>
          <a:p>
            <a:r>
              <a:rPr lang="en-US" sz="2800" dirty="0">
                <a:hlinkClick r:id="rId3"/>
              </a:rPr>
              <a:t>https://jenkins.io/</a:t>
            </a:r>
            <a:endParaRPr lang="en-US" sz="2800" dirty="0"/>
          </a:p>
          <a:p>
            <a:endParaRPr lang="en-US" sz="2800" dirty="0"/>
          </a:p>
        </p:txBody>
      </p:sp>
    </p:spTree>
    <p:extLst>
      <p:ext uri="{BB962C8B-B14F-4D97-AF65-F5344CB8AC3E}">
        <p14:creationId xmlns:p14="http://schemas.microsoft.com/office/powerpoint/2010/main" val="153654527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C14342-3FCC-4381-B0C7-5B5D21FC0D64}"/>
              </a:ext>
            </a:extLst>
          </p:cNvPr>
          <p:cNvPicPr>
            <a:picLocks noChangeAspect="1"/>
          </p:cNvPicPr>
          <p:nvPr/>
        </p:nvPicPr>
        <p:blipFill>
          <a:blip r:embed="rId2"/>
          <a:stretch>
            <a:fillRect/>
          </a:stretch>
        </p:blipFill>
        <p:spPr>
          <a:xfrm>
            <a:off x="423143" y="1053596"/>
            <a:ext cx="11348033" cy="5289822"/>
          </a:xfrm>
          <a:prstGeom prst="rect">
            <a:avLst/>
          </a:prstGeom>
        </p:spPr>
      </p:pic>
      <p:sp>
        <p:nvSpPr>
          <p:cNvPr id="6" name="Title 1">
            <a:extLst>
              <a:ext uri="{FF2B5EF4-FFF2-40B4-BE49-F238E27FC236}">
                <a16:creationId xmlns:a16="http://schemas.microsoft.com/office/drawing/2014/main" id="{7E247696-CD9D-46C5-9D30-B6E2D6CBE14F}"/>
              </a:ext>
            </a:extLst>
          </p:cNvPr>
          <p:cNvSpPr>
            <a:spLocks noGrp="1"/>
          </p:cNvSpPr>
          <p:nvPr>
            <p:ph type="title"/>
          </p:nvPr>
        </p:nvSpPr>
        <p:spPr>
          <a:xfrm>
            <a:off x="269240" y="289511"/>
            <a:ext cx="11655840" cy="899665"/>
          </a:xfrm>
        </p:spPr>
        <p:txBody>
          <a:bodyPr/>
          <a:lstStyle/>
          <a:p>
            <a:r>
              <a:rPr lang="en-US" dirty="0"/>
              <a:t>Jenkins Continuous Integration / Delivery</a:t>
            </a:r>
          </a:p>
        </p:txBody>
      </p:sp>
    </p:spTree>
    <p:extLst>
      <p:ext uri="{BB962C8B-B14F-4D97-AF65-F5344CB8AC3E}">
        <p14:creationId xmlns:p14="http://schemas.microsoft.com/office/powerpoint/2010/main" val="7657678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F36A8B-B99B-4574-BBB4-A44110967224}"/>
              </a:ext>
            </a:extLst>
          </p:cNvPr>
          <p:cNvSpPr>
            <a:spLocks noGrp="1"/>
          </p:cNvSpPr>
          <p:nvPr>
            <p:ph type="title"/>
          </p:nvPr>
        </p:nvSpPr>
        <p:spPr/>
        <p:txBody>
          <a:bodyPr/>
          <a:lstStyle/>
          <a:p>
            <a:r>
              <a:rPr lang="en-US" b="1" dirty="0">
                <a:solidFill>
                  <a:srgbClr val="222222"/>
                </a:solidFill>
                <a:latin typeface="Arial" panose="020B0604020202020204" pitchFamily="34" charset="0"/>
              </a:rPr>
              <a:t>Continuous deployment (CD</a:t>
            </a:r>
            <a:r>
              <a:rPr lang="en-US" b="1" baseline="30000" dirty="0">
                <a:solidFill>
                  <a:srgbClr val="222222"/>
                </a:solidFill>
                <a:latin typeface="Arial" panose="020B0604020202020204" pitchFamily="34" charset="0"/>
              </a:rPr>
              <a:t>2 </a:t>
            </a:r>
            <a:r>
              <a:rPr lang="en-US" b="1" dirty="0">
                <a:solidFill>
                  <a:srgbClr val="222222"/>
                </a:solidFill>
                <a:latin typeface="Arial" panose="020B0604020202020204" pitchFamily="34" charset="0"/>
              </a:rPr>
              <a:t>or</a:t>
            </a:r>
            <a:r>
              <a:rPr lang="en-US" b="1" baseline="30000" dirty="0">
                <a:solidFill>
                  <a:srgbClr val="222222"/>
                </a:solidFill>
                <a:latin typeface="Arial" panose="020B0604020202020204" pitchFamily="34" charset="0"/>
              </a:rPr>
              <a:t> </a:t>
            </a:r>
            <a:r>
              <a:rPr lang="en-US" b="1" dirty="0" err="1">
                <a:solidFill>
                  <a:srgbClr val="222222"/>
                </a:solidFill>
                <a:latin typeface="Arial" panose="020B0604020202020204" pitchFamily="34" charset="0"/>
              </a:rPr>
              <a:t>CD</a:t>
            </a:r>
            <a:r>
              <a:rPr lang="en-US" b="1" baseline="30000" dirty="0" err="1">
                <a:solidFill>
                  <a:srgbClr val="222222"/>
                </a:solidFill>
                <a:latin typeface="Arial" panose="020B0604020202020204" pitchFamily="34" charset="0"/>
              </a:rPr>
              <a:t>too</a:t>
            </a:r>
            <a:r>
              <a:rPr lang="en-US" b="1" dirty="0">
                <a:solidFill>
                  <a:srgbClr val="222222"/>
                </a:solidFill>
                <a:latin typeface="Arial" panose="020B0604020202020204" pitchFamily="34" charset="0"/>
              </a:rPr>
              <a:t>)</a:t>
            </a:r>
            <a:endParaRPr lang="en-US" dirty="0"/>
          </a:p>
        </p:txBody>
      </p:sp>
      <p:sp>
        <p:nvSpPr>
          <p:cNvPr id="5" name="Text Placeholder 4">
            <a:extLst>
              <a:ext uri="{FF2B5EF4-FFF2-40B4-BE49-F238E27FC236}">
                <a16:creationId xmlns:a16="http://schemas.microsoft.com/office/drawing/2014/main" id="{F2303287-C394-4CDD-97D8-5EB5A9ED301D}"/>
              </a:ext>
            </a:extLst>
          </p:cNvPr>
          <p:cNvSpPr>
            <a:spLocks noGrp="1"/>
          </p:cNvSpPr>
          <p:nvPr>
            <p:ph type="body" sz="quarter" idx="10"/>
          </p:nvPr>
        </p:nvSpPr>
        <p:spPr>
          <a:xfrm>
            <a:off x="269240" y="1189176"/>
            <a:ext cx="6139652" cy="2400657"/>
          </a:xfrm>
          <a:ln>
            <a:noFill/>
          </a:ln>
        </p:spPr>
        <p:txBody>
          <a:bodyPr/>
          <a:lstStyle/>
          <a:p>
            <a:r>
              <a:rPr lang="en-US" sz="4000" dirty="0">
                <a:solidFill>
                  <a:srgbClr val="222222"/>
                </a:solidFill>
                <a:latin typeface="Arial" panose="020B0604020202020204" pitchFamily="34" charset="0"/>
              </a:rPr>
              <a:t>Fast, Repeatable, and Reliable delivery of features to users in production</a:t>
            </a:r>
            <a:endParaRPr lang="en-US" sz="4000" b="1" dirty="0">
              <a:solidFill>
                <a:srgbClr val="FF0000"/>
              </a:solidFill>
            </a:endParaRPr>
          </a:p>
        </p:txBody>
      </p:sp>
      <p:pic>
        <p:nvPicPr>
          <p:cNvPr id="2" name="Picture 1">
            <a:extLst>
              <a:ext uri="{FF2B5EF4-FFF2-40B4-BE49-F238E27FC236}">
                <a16:creationId xmlns:a16="http://schemas.microsoft.com/office/drawing/2014/main" id="{315D21A6-D1B6-441F-A733-69DA33867EF2}"/>
              </a:ext>
            </a:extLst>
          </p:cNvPr>
          <p:cNvPicPr>
            <a:picLocks noChangeAspect="1"/>
          </p:cNvPicPr>
          <p:nvPr/>
        </p:nvPicPr>
        <p:blipFill>
          <a:blip r:embed="rId2"/>
          <a:stretch>
            <a:fillRect/>
          </a:stretch>
        </p:blipFill>
        <p:spPr>
          <a:xfrm>
            <a:off x="6465536" y="1189176"/>
            <a:ext cx="5459544" cy="4991792"/>
          </a:xfrm>
          <a:prstGeom prst="rect">
            <a:avLst/>
          </a:prstGeom>
        </p:spPr>
      </p:pic>
      <p:pic>
        <p:nvPicPr>
          <p:cNvPr id="6" name="Picture 4" descr="Image result for server icon">
            <a:extLst>
              <a:ext uri="{FF2B5EF4-FFF2-40B4-BE49-F238E27FC236}">
                <a16:creationId xmlns:a16="http://schemas.microsoft.com/office/drawing/2014/main" id="{29397F45-0552-4A33-9904-76D48C0C8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748" y="3589833"/>
            <a:ext cx="2447348" cy="24473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07DCC3-B95F-4541-8023-7F8A9234A283}"/>
              </a:ext>
            </a:extLst>
          </p:cNvPr>
          <p:cNvSpPr txBox="1"/>
          <p:nvPr/>
        </p:nvSpPr>
        <p:spPr>
          <a:xfrm>
            <a:off x="1749748" y="5965199"/>
            <a:ext cx="26248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PRODUCTION</a:t>
            </a:r>
          </a:p>
        </p:txBody>
      </p:sp>
    </p:spTree>
    <p:extLst>
      <p:ext uri="{BB962C8B-B14F-4D97-AF65-F5344CB8AC3E}">
        <p14:creationId xmlns:p14="http://schemas.microsoft.com/office/powerpoint/2010/main" val="5559747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C57-2914-40BF-92B9-11091A112082}"/>
              </a:ext>
            </a:extLst>
          </p:cNvPr>
          <p:cNvSpPr>
            <a:spLocks noGrp="1"/>
          </p:cNvSpPr>
          <p:nvPr>
            <p:ph type="title"/>
          </p:nvPr>
        </p:nvSpPr>
        <p:spPr/>
        <p:txBody>
          <a:bodyPr/>
          <a:lstStyle/>
          <a:p>
            <a:r>
              <a:rPr lang="en-US" dirty="0"/>
              <a:t>Create New Job</a:t>
            </a:r>
          </a:p>
        </p:txBody>
      </p:sp>
      <p:pic>
        <p:nvPicPr>
          <p:cNvPr id="4" name="Picture 3">
            <a:extLst>
              <a:ext uri="{FF2B5EF4-FFF2-40B4-BE49-F238E27FC236}">
                <a16:creationId xmlns:a16="http://schemas.microsoft.com/office/drawing/2014/main" id="{D3E894EF-1839-4CA9-996C-AE1215FCF870}"/>
              </a:ext>
            </a:extLst>
          </p:cNvPr>
          <p:cNvPicPr>
            <a:picLocks noChangeAspect="1"/>
          </p:cNvPicPr>
          <p:nvPr/>
        </p:nvPicPr>
        <p:blipFill>
          <a:blip r:embed="rId2"/>
          <a:stretch>
            <a:fillRect/>
          </a:stretch>
        </p:blipFill>
        <p:spPr>
          <a:xfrm>
            <a:off x="269240" y="1303980"/>
            <a:ext cx="10757844" cy="5013144"/>
          </a:xfrm>
          <a:prstGeom prst="rect">
            <a:avLst/>
          </a:prstGeom>
        </p:spPr>
      </p:pic>
    </p:spTree>
    <p:extLst>
      <p:ext uri="{BB962C8B-B14F-4D97-AF65-F5344CB8AC3E}">
        <p14:creationId xmlns:p14="http://schemas.microsoft.com/office/powerpoint/2010/main" val="129114630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95F9-D20F-4FDA-AC8C-7E624505706C}"/>
              </a:ext>
            </a:extLst>
          </p:cNvPr>
          <p:cNvSpPr>
            <a:spLocks noGrp="1"/>
          </p:cNvSpPr>
          <p:nvPr>
            <p:ph type="title"/>
          </p:nvPr>
        </p:nvSpPr>
        <p:spPr/>
        <p:txBody>
          <a:bodyPr/>
          <a:lstStyle/>
          <a:p>
            <a:r>
              <a:rPr lang="en-US" dirty="0"/>
              <a:t>Create Freestyle Project</a:t>
            </a:r>
          </a:p>
        </p:txBody>
      </p:sp>
      <p:pic>
        <p:nvPicPr>
          <p:cNvPr id="3" name="Picture 2">
            <a:extLst>
              <a:ext uri="{FF2B5EF4-FFF2-40B4-BE49-F238E27FC236}">
                <a16:creationId xmlns:a16="http://schemas.microsoft.com/office/drawing/2014/main" id="{84260311-2BA5-46D0-AC75-55937BE3ADAE}"/>
              </a:ext>
            </a:extLst>
          </p:cNvPr>
          <p:cNvPicPr>
            <a:picLocks noChangeAspect="1"/>
          </p:cNvPicPr>
          <p:nvPr/>
        </p:nvPicPr>
        <p:blipFill>
          <a:blip r:embed="rId2"/>
          <a:stretch>
            <a:fillRect/>
          </a:stretch>
        </p:blipFill>
        <p:spPr>
          <a:xfrm>
            <a:off x="2643315" y="1189176"/>
            <a:ext cx="7372729" cy="5391427"/>
          </a:xfrm>
          <a:prstGeom prst="rect">
            <a:avLst/>
          </a:prstGeom>
        </p:spPr>
      </p:pic>
    </p:spTree>
    <p:extLst>
      <p:ext uri="{BB962C8B-B14F-4D97-AF65-F5344CB8AC3E}">
        <p14:creationId xmlns:p14="http://schemas.microsoft.com/office/powerpoint/2010/main" val="359963902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896B-49A4-42EB-84A0-00AD6ED91EBE}"/>
              </a:ext>
            </a:extLst>
          </p:cNvPr>
          <p:cNvSpPr>
            <a:spLocks noGrp="1"/>
          </p:cNvSpPr>
          <p:nvPr>
            <p:ph type="title"/>
          </p:nvPr>
        </p:nvSpPr>
        <p:spPr/>
        <p:txBody>
          <a:bodyPr/>
          <a:lstStyle/>
          <a:p>
            <a:r>
              <a:rPr lang="en-US" dirty="0"/>
              <a:t>Specify GitHub Project</a:t>
            </a:r>
          </a:p>
        </p:txBody>
      </p:sp>
      <p:pic>
        <p:nvPicPr>
          <p:cNvPr id="4" name="Picture 3">
            <a:extLst>
              <a:ext uri="{FF2B5EF4-FFF2-40B4-BE49-F238E27FC236}">
                <a16:creationId xmlns:a16="http://schemas.microsoft.com/office/drawing/2014/main" id="{38A94F4B-806F-4C05-B630-265FCF575E89}"/>
              </a:ext>
            </a:extLst>
          </p:cNvPr>
          <p:cNvPicPr>
            <a:picLocks noChangeAspect="1"/>
          </p:cNvPicPr>
          <p:nvPr/>
        </p:nvPicPr>
        <p:blipFill>
          <a:blip r:embed="rId2"/>
          <a:stretch>
            <a:fillRect/>
          </a:stretch>
        </p:blipFill>
        <p:spPr>
          <a:xfrm>
            <a:off x="1626023" y="1086346"/>
            <a:ext cx="8249074" cy="5416828"/>
          </a:xfrm>
          <a:prstGeom prst="rect">
            <a:avLst/>
          </a:prstGeom>
        </p:spPr>
      </p:pic>
    </p:spTree>
    <p:extLst>
      <p:ext uri="{BB962C8B-B14F-4D97-AF65-F5344CB8AC3E}">
        <p14:creationId xmlns:p14="http://schemas.microsoft.com/office/powerpoint/2010/main" val="147544563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474BB-A947-4D76-9316-36414FFA2601}"/>
              </a:ext>
            </a:extLst>
          </p:cNvPr>
          <p:cNvSpPr>
            <a:spLocks noGrp="1"/>
          </p:cNvSpPr>
          <p:nvPr>
            <p:ph type="title"/>
          </p:nvPr>
        </p:nvSpPr>
        <p:spPr/>
        <p:txBody>
          <a:bodyPr/>
          <a:lstStyle/>
          <a:p>
            <a:r>
              <a:rPr lang="en-US" dirty="0"/>
              <a:t>Specify Repository, Creds, Branch</a:t>
            </a:r>
          </a:p>
        </p:txBody>
      </p:sp>
      <p:pic>
        <p:nvPicPr>
          <p:cNvPr id="3" name="Picture 2">
            <a:extLst>
              <a:ext uri="{FF2B5EF4-FFF2-40B4-BE49-F238E27FC236}">
                <a16:creationId xmlns:a16="http://schemas.microsoft.com/office/drawing/2014/main" id="{B215BBEA-0B8B-4551-BF38-B854690C89A0}"/>
              </a:ext>
            </a:extLst>
          </p:cNvPr>
          <p:cNvPicPr>
            <a:picLocks noChangeAspect="1"/>
          </p:cNvPicPr>
          <p:nvPr/>
        </p:nvPicPr>
        <p:blipFill>
          <a:blip r:embed="rId2"/>
          <a:stretch>
            <a:fillRect/>
          </a:stretch>
        </p:blipFill>
        <p:spPr>
          <a:xfrm>
            <a:off x="1436792" y="1111110"/>
            <a:ext cx="8261775" cy="5448580"/>
          </a:xfrm>
          <a:prstGeom prst="rect">
            <a:avLst/>
          </a:prstGeom>
        </p:spPr>
      </p:pic>
    </p:spTree>
    <p:extLst>
      <p:ext uri="{BB962C8B-B14F-4D97-AF65-F5344CB8AC3E}">
        <p14:creationId xmlns:p14="http://schemas.microsoft.com/office/powerpoint/2010/main" val="1727279672"/>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7558-2C4D-49AC-9258-CA1AB2332D03}"/>
              </a:ext>
            </a:extLst>
          </p:cNvPr>
          <p:cNvSpPr>
            <a:spLocks noGrp="1"/>
          </p:cNvSpPr>
          <p:nvPr>
            <p:ph type="title"/>
          </p:nvPr>
        </p:nvSpPr>
        <p:spPr/>
        <p:txBody>
          <a:bodyPr/>
          <a:lstStyle/>
          <a:p>
            <a:r>
              <a:rPr lang="en-US" dirty="0"/>
              <a:t>Trigger build remotely via URL w/ Token</a:t>
            </a:r>
          </a:p>
        </p:txBody>
      </p:sp>
      <p:pic>
        <p:nvPicPr>
          <p:cNvPr id="3" name="Picture 2">
            <a:extLst>
              <a:ext uri="{FF2B5EF4-FFF2-40B4-BE49-F238E27FC236}">
                <a16:creationId xmlns:a16="http://schemas.microsoft.com/office/drawing/2014/main" id="{261A2B7F-FE26-48B4-8FC2-EFD6ECE6E903}"/>
              </a:ext>
            </a:extLst>
          </p:cNvPr>
          <p:cNvPicPr>
            <a:picLocks noChangeAspect="1"/>
          </p:cNvPicPr>
          <p:nvPr/>
        </p:nvPicPr>
        <p:blipFill>
          <a:blip r:embed="rId2"/>
          <a:stretch>
            <a:fillRect/>
          </a:stretch>
        </p:blipFill>
        <p:spPr>
          <a:xfrm>
            <a:off x="1498387" y="1189176"/>
            <a:ext cx="8280826" cy="5435879"/>
          </a:xfrm>
          <a:prstGeom prst="rect">
            <a:avLst/>
          </a:prstGeom>
        </p:spPr>
      </p:pic>
    </p:spTree>
    <p:extLst>
      <p:ext uri="{BB962C8B-B14F-4D97-AF65-F5344CB8AC3E}">
        <p14:creationId xmlns:p14="http://schemas.microsoft.com/office/powerpoint/2010/main" val="2114676295"/>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C57-2914-40BF-92B9-11091A11208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C0ED31-CEA2-4C5B-B93A-E6BDF9C0B10A}"/>
              </a:ext>
            </a:extLst>
          </p:cNvPr>
          <p:cNvPicPr>
            <a:picLocks noChangeAspect="1"/>
          </p:cNvPicPr>
          <p:nvPr/>
        </p:nvPicPr>
        <p:blipFill>
          <a:blip r:embed="rId2"/>
          <a:stretch>
            <a:fillRect/>
          </a:stretch>
        </p:blipFill>
        <p:spPr>
          <a:xfrm>
            <a:off x="269240" y="1189176"/>
            <a:ext cx="10769516" cy="5018584"/>
          </a:xfrm>
          <a:prstGeom prst="rect">
            <a:avLst/>
          </a:prstGeom>
        </p:spPr>
      </p:pic>
    </p:spTree>
    <p:extLst>
      <p:ext uri="{BB962C8B-B14F-4D97-AF65-F5344CB8AC3E}">
        <p14:creationId xmlns:p14="http://schemas.microsoft.com/office/powerpoint/2010/main" val="16353283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0DBB-0D14-4424-970F-82107640ABFD}"/>
              </a:ext>
            </a:extLst>
          </p:cNvPr>
          <p:cNvSpPr>
            <a:spLocks noGrp="1"/>
          </p:cNvSpPr>
          <p:nvPr>
            <p:ph type="title"/>
          </p:nvPr>
        </p:nvSpPr>
        <p:spPr/>
        <p:txBody>
          <a:bodyPr/>
          <a:lstStyle/>
          <a:p>
            <a:r>
              <a:rPr lang="en-US" dirty="0"/>
              <a:t>Developer Check-In GIT</a:t>
            </a:r>
          </a:p>
        </p:txBody>
      </p:sp>
      <p:pic>
        <p:nvPicPr>
          <p:cNvPr id="4" name="Picture 3">
            <a:extLst>
              <a:ext uri="{FF2B5EF4-FFF2-40B4-BE49-F238E27FC236}">
                <a16:creationId xmlns:a16="http://schemas.microsoft.com/office/drawing/2014/main" id="{72C0EF47-A7C4-42AB-9435-9BDC4433D131}"/>
              </a:ext>
            </a:extLst>
          </p:cNvPr>
          <p:cNvPicPr>
            <a:picLocks noChangeAspect="1"/>
          </p:cNvPicPr>
          <p:nvPr/>
        </p:nvPicPr>
        <p:blipFill>
          <a:blip r:embed="rId2"/>
          <a:stretch>
            <a:fillRect/>
          </a:stretch>
        </p:blipFill>
        <p:spPr>
          <a:xfrm>
            <a:off x="1198881" y="1430249"/>
            <a:ext cx="9653366" cy="4645431"/>
          </a:xfrm>
          <a:prstGeom prst="rect">
            <a:avLst/>
          </a:prstGeom>
        </p:spPr>
      </p:pic>
    </p:spTree>
    <p:extLst>
      <p:ext uri="{BB962C8B-B14F-4D97-AF65-F5344CB8AC3E}">
        <p14:creationId xmlns:p14="http://schemas.microsoft.com/office/powerpoint/2010/main" val="4078334186"/>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5B7E5C-6EAB-46E3-AB23-5E31388BE434}"/>
              </a:ext>
            </a:extLst>
          </p:cNvPr>
          <p:cNvSpPr>
            <a:spLocks noGrp="1"/>
          </p:cNvSpPr>
          <p:nvPr>
            <p:ph type="body" sz="quarter" idx="10"/>
          </p:nvPr>
        </p:nvSpPr>
        <p:spPr>
          <a:xfrm>
            <a:off x="269239" y="1189177"/>
            <a:ext cx="11653523" cy="433965"/>
          </a:xfrm>
        </p:spPr>
        <p:txBody>
          <a:bodyPr/>
          <a:lstStyle/>
          <a:p>
            <a:endParaRPr lang="en-US" sz="1800" dirty="0"/>
          </a:p>
        </p:txBody>
      </p:sp>
      <p:sp>
        <p:nvSpPr>
          <p:cNvPr id="2" name="Title 1">
            <a:extLst>
              <a:ext uri="{FF2B5EF4-FFF2-40B4-BE49-F238E27FC236}">
                <a16:creationId xmlns:a16="http://schemas.microsoft.com/office/drawing/2014/main" id="{5C887F72-46D7-4552-BD97-E74FE117F078}"/>
              </a:ext>
            </a:extLst>
          </p:cNvPr>
          <p:cNvSpPr>
            <a:spLocks noGrp="1"/>
          </p:cNvSpPr>
          <p:nvPr>
            <p:ph type="title"/>
          </p:nvPr>
        </p:nvSpPr>
        <p:spPr/>
        <p:txBody>
          <a:bodyPr/>
          <a:lstStyle/>
          <a:p>
            <a:r>
              <a:rPr lang="en-US" dirty="0"/>
              <a:t>PowerShell Script</a:t>
            </a:r>
          </a:p>
        </p:txBody>
      </p:sp>
      <p:pic>
        <p:nvPicPr>
          <p:cNvPr id="4" name="Picture 3">
            <a:extLst>
              <a:ext uri="{FF2B5EF4-FFF2-40B4-BE49-F238E27FC236}">
                <a16:creationId xmlns:a16="http://schemas.microsoft.com/office/drawing/2014/main" id="{DFBEFC32-E6AA-404F-8EA2-7C005F9AA308}"/>
              </a:ext>
            </a:extLst>
          </p:cNvPr>
          <p:cNvPicPr>
            <a:picLocks noChangeAspect="1"/>
          </p:cNvPicPr>
          <p:nvPr/>
        </p:nvPicPr>
        <p:blipFill>
          <a:blip r:embed="rId2"/>
          <a:stretch>
            <a:fillRect/>
          </a:stretch>
        </p:blipFill>
        <p:spPr>
          <a:xfrm>
            <a:off x="266920" y="1046590"/>
            <a:ext cx="11357437" cy="5252610"/>
          </a:xfrm>
          <a:prstGeom prst="rect">
            <a:avLst/>
          </a:prstGeom>
        </p:spPr>
      </p:pic>
    </p:spTree>
    <p:extLst>
      <p:ext uri="{BB962C8B-B14F-4D97-AF65-F5344CB8AC3E}">
        <p14:creationId xmlns:p14="http://schemas.microsoft.com/office/powerpoint/2010/main" val="128452370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Operations / Monitoring</a:t>
            </a:r>
          </a:p>
        </p:txBody>
      </p:sp>
    </p:spTree>
    <p:extLst>
      <p:ext uri="{BB962C8B-B14F-4D97-AF65-F5344CB8AC3E}">
        <p14:creationId xmlns:p14="http://schemas.microsoft.com/office/powerpoint/2010/main" val="159127599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B31C-532B-46D1-977E-218FD639785A}"/>
              </a:ext>
            </a:extLst>
          </p:cNvPr>
          <p:cNvSpPr>
            <a:spLocks noGrp="1"/>
          </p:cNvSpPr>
          <p:nvPr>
            <p:ph type="title"/>
          </p:nvPr>
        </p:nvSpPr>
        <p:spPr/>
        <p:txBody>
          <a:bodyPr/>
          <a:lstStyle/>
          <a:p>
            <a:r>
              <a:rPr lang="en-US" dirty="0"/>
              <a:t>Dynamics Operations and Measurement</a:t>
            </a:r>
          </a:p>
        </p:txBody>
      </p:sp>
      <p:pic>
        <p:nvPicPr>
          <p:cNvPr id="4" name="Picture 3">
            <a:extLst>
              <a:ext uri="{FF2B5EF4-FFF2-40B4-BE49-F238E27FC236}">
                <a16:creationId xmlns:a16="http://schemas.microsoft.com/office/drawing/2014/main" id="{E5F02109-54E2-442E-8019-5346EC064DA5}"/>
              </a:ext>
            </a:extLst>
          </p:cNvPr>
          <p:cNvPicPr>
            <a:picLocks noChangeAspect="1"/>
          </p:cNvPicPr>
          <p:nvPr/>
        </p:nvPicPr>
        <p:blipFill>
          <a:blip r:embed="rId2"/>
          <a:stretch>
            <a:fillRect/>
          </a:stretch>
        </p:blipFill>
        <p:spPr>
          <a:xfrm>
            <a:off x="926773" y="1666353"/>
            <a:ext cx="10137574" cy="4502332"/>
          </a:xfrm>
          <a:prstGeom prst="rect">
            <a:avLst/>
          </a:prstGeom>
        </p:spPr>
      </p:pic>
    </p:spTree>
    <p:extLst>
      <p:ext uri="{BB962C8B-B14F-4D97-AF65-F5344CB8AC3E}">
        <p14:creationId xmlns:p14="http://schemas.microsoft.com/office/powerpoint/2010/main" val="26953559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1964480-799F-471C-8455-6BA17AF4672B}"/>
              </a:ext>
            </a:extLst>
          </p:cNvPr>
          <p:cNvSpPr/>
          <p:nvPr/>
        </p:nvSpPr>
        <p:spPr bwMode="auto">
          <a:xfrm>
            <a:off x="875899" y="3782271"/>
            <a:ext cx="9837019" cy="2358647"/>
          </a:xfrm>
          <a:prstGeom prst="rect">
            <a:avLst/>
          </a:prstGeom>
          <a:solidFill>
            <a:srgbClr val="92D05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tx2"/>
                </a:solidFill>
                <a:ea typeface="Segoe UI" pitchFamily="34" charset="0"/>
                <a:cs typeface="Segoe UI" pitchFamily="34" charset="0"/>
              </a:rPr>
              <a:t>Continuous Deployment</a:t>
            </a:r>
          </a:p>
        </p:txBody>
      </p:sp>
      <p:sp>
        <p:nvSpPr>
          <p:cNvPr id="27" name="Rectangle 26">
            <a:extLst>
              <a:ext uri="{FF2B5EF4-FFF2-40B4-BE49-F238E27FC236}">
                <a16:creationId xmlns:a16="http://schemas.microsoft.com/office/drawing/2014/main" id="{BAF5F640-3B7C-41F4-B499-1212EBD3B79D}"/>
              </a:ext>
            </a:extLst>
          </p:cNvPr>
          <p:cNvSpPr/>
          <p:nvPr/>
        </p:nvSpPr>
        <p:spPr bwMode="auto">
          <a:xfrm>
            <a:off x="875899" y="1115276"/>
            <a:ext cx="9837019" cy="2372741"/>
          </a:xfrm>
          <a:prstGeom prst="rect">
            <a:avLst/>
          </a:prstGeom>
          <a:solidFill>
            <a:srgbClr val="00B0F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tx2"/>
                </a:solidFill>
                <a:ea typeface="Segoe UI" pitchFamily="34" charset="0"/>
                <a:cs typeface="Segoe UI" pitchFamily="34" charset="0"/>
              </a:rPr>
              <a:t>Continuous Delivery</a:t>
            </a:r>
          </a:p>
        </p:txBody>
      </p:sp>
      <p:sp>
        <p:nvSpPr>
          <p:cNvPr id="2" name="Title 1">
            <a:extLst>
              <a:ext uri="{FF2B5EF4-FFF2-40B4-BE49-F238E27FC236}">
                <a16:creationId xmlns:a16="http://schemas.microsoft.com/office/drawing/2014/main" id="{C5374C98-1FAC-434F-B179-B6C813C10955}"/>
              </a:ext>
            </a:extLst>
          </p:cNvPr>
          <p:cNvSpPr>
            <a:spLocks noGrp="1"/>
          </p:cNvSpPr>
          <p:nvPr>
            <p:ph type="title"/>
          </p:nvPr>
        </p:nvSpPr>
        <p:spPr>
          <a:xfrm>
            <a:off x="269240" y="289511"/>
            <a:ext cx="11655840" cy="899665"/>
          </a:xfrm>
        </p:spPr>
        <p:txBody>
          <a:bodyPr/>
          <a:lstStyle/>
          <a:p>
            <a:r>
              <a:rPr lang="en-US" sz="4400" dirty="0"/>
              <a:t>Continuous Delivery != Continuous Deployment</a:t>
            </a:r>
          </a:p>
        </p:txBody>
      </p:sp>
      <p:sp>
        <p:nvSpPr>
          <p:cNvPr id="4" name="Rectangle 3">
            <a:extLst>
              <a:ext uri="{FF2B5EF4-FFF2-40B4-BE49-F238E27FC236}">
                <a16:creationId xmlns:a16="http://schemas.microsoft.com/office/drawing/2014/main" id="{F00FB1AE-1D80-4CF4-A364-EFEE8F410C56}"/>
              </a:ext>
            </a:extLst>
          </p:cNvPr>
          <p:cNvSpPr/>
          <p:nvPr/>
        </p:nvSpPr>
        <p:spPr>
          <a:xfrm>
            <a:off x="1060513" y="1687748"/>
            <a:ext cx="1551889"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DEV</a:t>
            </a:r>
          </a:p>
        </p:txBody>
      </p:sp>
      <p:sp>
        <p:nvSpPr>
          <p:cNvPr id="5" name="Rectangle 4">
            <a:extLst>
              <a:ext uri="{FF2B5EF4-FFF2-40B4-BE49-F238E27FC236}">
                <a16:creationId xmlns:a16="http://schemas.microsoft.com/office/drawing/2014/main" id="{11C0AFE9-62B7-4995-A939-000F21CACEC9}"/>
              </a:ext>
            </a:extLst>
          </p:cNvPr>
          <p:cNvSpPr/>
          <p:nvPr/>
        </p:nvSpPr>
        <p:spPr>
          <a:xfrm>
            <a:off x="2711413" y="1687748"/>
            <a:ext cx="1460767"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SIT</a:t>
            </a:r>
          </a:p>
        </p:txBody>
      </p:sp>
      <p:sp>
        <p:nvSpPr>
          <p:cNvPr id="6" name="Rectangle 5">
            <a:extLst>
              <a:ext uri="{FF2B5EF4-FFF2-40B4-BE49-F238E27FC236}">
                <a16:creationId xmlns:a16="http://schemas.microsoft.com/office/drawing/2014/main" id="{E3FB4C17-7745-4D07-BD8A-CE12FBF1158A}"/>
              </a:ext>
            </a:extLst>
          </p:cNvPr>
          <p:cNvSpPr/>
          <p:nvPr/>
        </p:nvSpPr>
        <p:spPr>
          <a:xfrm>
            <a:off x="5760836" y="1687748"/>
            <a:ext cx="1575492"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PERF</a:t>
            </a:r>
          </a:p>
        </p:txBody>
      </p:sp>
      <p:sp>
        <p:nvSpPr>
          <p:cNvPr id="7" name="Rectangle 6">
            <a:extLst>
              <a:ext uri="{FF2B5EF4-FFF2-40B4-BE49-F238E27FC236}">
                <a16:creationId xmlns:a16="http://schemas.microsoft.com/office/drawing/2014/main" id="{E3B677D4-E068-429E-B5DE-1D1A6E647607}"/>
              </a:ext>
            </a:extLst>
          </p:cNvPr>
          <p:cNvSpPr/>
          <p:nvPr/>
        </p:nvSpPr>
        <p:spPr>
          <a:xfrm>
            <a:off x="7435338" y="1706189"/>
            <a:ext cx="1633012"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UAT</a:t>
            </a:r>
          </a:p>
        </p:txBody>
      </p:sp>
      <p:sp>
        <p:nvSpPr>
          <p:cNvPr id="8" name="Rectangle 7">
            <a:extLst>
              <a:ext uri="{FF2B5EF4-FFF2-40B4-BE49-F238E27FC236}">
                <a16:creationId xmlns:a16="http://schemas.microsoft.com/office/drawing/2014/main" id="{9BBDEE2F-638A-4135-B9A2-1956308D8A25}"/>
              </a:ext>
            </a:extLst>
          </p:cNvPr>
          <p:cNvSpPr/>
          <p:nvPr/>
        </p:nvSpPr>
        <p:spPr>
          <a:xfrm>
            <a:off x="9167360" y="1706189"/>
            <a:ext cx="1353695"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PROD</a:t>
            </a:r>
          </a:p>
        </p:txBody>
      </p:sp>
      <p:sp>
        <p:nvSpPr>
          <p:cNvPr id="9" name="Rectangle 8">
            <a:extLst>
              <a:ext uri="{FF2B5EF4-FFF2-40B4-BE49-F238E27FC236}">
                <a16:creationId xmlns:a16="http://schemas.microsoft.com/office/drawing/2014/main" id="{BFE93D9F-997C-44C3-89A1-DC953D201AE0}"/>
              </a:ext>
            </a:extLst>
          </p:cNvPr>
          <p:cNvSpPr/>
          <p:nvPr/>
        </p:nvSpPr>
        <p:spPr>
          <a:xfrm>
            <a:off x="4268096" y="1687748"/>
            <a:ext cx="1397250"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SAT</a:t>
            </a:r>
          </a:p>
        </p:txBody>
      </p:sp>
      <p:sp>
        <p:nvSpPr>
          <p:cNvPr id="10" name="Rectangle 9">
            <a:extLst>
              <a:ext uri="{FF2B5EF4-FFF2-40B4-BE49-F238E27FC236}">
                <a16:creationId xmlns:a16="http://schemas.microsoft.com/office/drawing/2014/main" id="{DE4B0112-FAAC-4670-B6F3-935B04E544BC}"/>
              </a:ext>
            </a:extLst>
          </p:cNvPr>
          <p:cNvSpPr/>
          <p:nvPr/>
        </p:nvSpPr>
        <p:spPr>
          <a:xfrm>
            <a:off x="1060513" y="4368827"/>
            <a:ext cx="1551889"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DEV</a:t>
            </a:r>
          </a:p>
        </p:txBody>
      </p:sp>
      <p:sp>
        <p:nvSpPr>
          <p:cNvPr id="11" name="Rectangle 10">
            <a:extLst>
              <a:ext uri="{FF2B5EF4-FFF2-40B4-BE49-F238E27FC236}">
                <a16:creationId xmlns:a16="http://schemas.microsoft.com/office/drawing/2014/main" id="{4E66C53A-A7A5-49CC-9603-E4816EBE33F1}"/>
              </a:ext>
            </a:extLst>
          </p:cNvPr>
          <p:cNvSpPr/>
          <p:nvPr/>
        </p:nvSpPr>
        <p:spPr>
          <a:xfrm>
            <a:off x="2711413" y="4368827"/>
            <a:ext cx="1460767"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SIT</a:t>
            </a:r>
          </a:p>
        </p:txBody>
      </p:sp>
      <p:sp>
        <p:nvSpPr>
          <p:cNvPr id="12" name="Rectangle 11">
            <a:extLst>
              <a:ext uri="{FF2B5EF4-FFF2-40B4-BE49-F238E27FC236}">
                <a16:creationId xmlns:a16="http://schemas.microsoft.com/office/drawing/2014/main" id="{82D96AD0-252D-4C79-8D6F-8BA0DA7C3A3A}"/>
              </a:ext>
            </a:extLst>
          </p:cNvPr>
          <p:cNvSpPr/>
          <p:nvPr/>
        </p:nvSpPr>
        <p:spPr>
          <a:xfrm>
            <a:off x="5760836" y="4368827"/>
            <a:ext cx="1575492"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PERF</a:t>
            </a:r>
          </a:p>
        </p:txBody>
      </p:sp>
      <p:sp>
        <p:nvSpPr>
          <p:cNvPr id="13" name="Rectangle 12">
            <a:extLst>
              <a:ext uri="{FF2B5EF4-FFF2-40B4-BE49-F238E27FC236}">
                <a16:creationId xmlns:a16="http://schemas.microsoft.com/office/drawing/2014/main" id="{E673A005-D8F0-4BD0-B457-3583A0893E82}"/>
              </a:ext>
            </a:extLst>
          </p:cNvPr>
          <p:cNvSpPr/>
          <p:nvPr/>
        </p:nvSpPr>
        <p:spPr>
          <a:xfrm>
            <a:off x="7435338" y="4387268"/>
            <a:ext cx="1633012"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UAT</a:t>
            </a:r>
          </a:p>
        </p:txBody>
      </p:sp>
      <p:sp>
        <p:nvSpPr>
          <p:cNvPr id="14" name="Rectangle 13">
            <a:extLst>
              <a:ext uri="{FF2B5EF4-FFF2-40B4-BE49-F238E27FC236}">
                <a16:creationId xmlns:a16="http://schemas.microsoft.com/office/drawing/2014/main" id="{C3E15F59-BD1F-4E55-9E56-90E9C8ED3D4E}"/>
              </a:ext>
            </a:extLst>
          </p:cNvPr>
          <p:cNvSpPr/>
          <p:nvPr/>
        </p:nvSpPr>
        <p:spPr>
          <a:xfrm>
            <a:off x="9167360" y="4387268"/>
            <a:ext cx="1353695"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PROD</a:t>
            </a:r>
          </a:p>
        </p:txBody>
      </p:sp>
      <p:sp>
        <p:nvSpPr>
          <p:cNvPr id="15" name="Rectangle 14">
            <a:extLst>
              <a:ext uri="{FF2B5EF4-FFF2-40B4-BE49-F238E27FC236}">
                <a16:creationId xmlns:a16="http://schemas.microsoft.com/office/drawing/2014/main" id="{DDF4A2AB-5605-4A45-B785-DC7CD521F7AB}"/>
              </a:ext>
            </a:extLst>
          </p:cNvPr>
          <p:cNvSpPr/>
          <p:nvPr/>
        </p:nvSpPr>
        <p:spPr>
          <a:xfrm>
            <a:off x="4268096" y="4368827"/>
            <a:ext cx="1397250" cy="74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rPr>
              <a:t>SAT</a:t>
            </a:r>
          </a:p>
        </p:txBody>
      </p:sp>
      <p:sp>
        <p:nvSpPr>
          <p:cNvPr id="17" name="Arrow: Pentagon 16">
            <a:extLst>
              <a:ext uri="{FF2B5EF4-FFF2-40B4-BE49-F238E27FC236}">
                <a16:creationId xmlns:a16="http://schemas.microsoft.com/office/drawing/2014/main" id="{935299D3-C3BF-42A7-BD4A-EDFC95E698DC}"/>
              </a:ext>
            </a:extLst>
          </p:cNvPr>
          <p:cNvSpPr/>
          <p:nvPr/>
        </p:nvSpPr>
        <p:spPr bwMode="auto">
          <a:xfrm rot="16200000">
            <a:off x="8592649" y="2610310"/>
            <a:ext cx="1050410" cy="413887"/>
          </a:xfrm>
          <a:prstGeom prst="homePlate">
            <a:avLst/>
          </a:prstGeom>
          <a:solidFill>
            <a:srgbClr val="FF00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Manual</a:t>
            </a:r>
          </a:p>
        </p:txBody>
      </p:sp>
      <p:sp>
        <p:nvSpPr>
          <p:cNvPr id="20" name="Arrow: Pentagon 19">
            <a:extLst>
              <a:ext uri="{FF2B5EF4-FFF2-40B4-BE49-F238E27FC236}">
                <a16:creationId xmlns:a16="http://schemas.microsoft.com/office/drawing/2014/main" id="{01B5BE2A-3750-4275-8089-225FD55EC06C}"/>
              </a:ext>
            </a:extLst>
          </p:cNvPr>
          <p:cNvSpPr/>
          <p:nvPr/>
        </p:nvSpPr>
        <p:spPr bwMode="auto">
          <a:xfrm rot="16200000">
            <a:off x="2138573" y="2547056"/>
            <a:ext cx="1050415" cy="413887"/>
          </a:xfrm>
          <a:prstGeom prst="homePlate">
            <a:avLst/>
          </a:prstGeom>
          <a:solidFill>
            <a:srgbClr val="FFFF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Auto</a:t>
            </a:r>
          </a:p>
        </p:txBody>
      </p:sp>
      <p:sp>
        <p:nvSpPr>
          <p:cNvPr id="29" name="Arrow: Pentagon 28">
            <a:extLst>
              <a:ext uri="{FF2B5EF4-FFF2-40B4-BE49-F238E27FC236}">
                <a16:creationId xmlns:a16="http://schemas.microsoft.com/office/drawing/2014/main" id="{346C2C7D-942B-489A-9309-B9ACDE1A9D76}"/>
              </a:ext>
            </a:extLst>
          </p:cNvPr>
          <p:cNvSpPr/>
          <p:nvPr/>
        </p:nvSpPr>
        <p:spPr bwMode="auto">
          <a:xfrm rot="16200000">
            <a:off x="6860629" y="5221831"/>
            <a:ext cx="1050411" cy="413887"/>
          </a:xfrm>
          <a:prstGeom prst="homePlat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Auto</a:t>
            </a:r>
          </a:p>
        </p:txBody>
      </p:sp>
      <p:sp>
        <p:nvSpPr>
          <p:cNvPr id="31" name="Arrow: Pentagon 30">
            <a:extLst>
              <a:ext uri="{FF2B5EF4-FFF2-40B4-BE49-F238E27FC236}">
                <a16:creationId xmlns:a16="http://schemas.microsoft.com/office/drawing/2014/main" id="{CA2E778C-9CC5-4AAC-BE78-F57A4FABA39E}"/>
              </a:ext>
            </a:extLst>
          </p:cNvPr>
          <p:cNvSpPr/>
          <p:nvPr/>
        </p:nvSpPr>
        <p:spPr bwMode="auto">
          <a:xfrm rot="16200000">
            <a:off x="5196749" y="5221829"/>
            <a:ext cx="1050412" cy="413887"/>
          </a:xfrm>
          <a:prstGeom prst="homePlat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Auto</a:t>
            </a:r>
          </a:p>
        </p:txBody>
      </p:sp>
      <p:sp>
        <p:nvSpPr>
          <p:cNvPr id="32" name="Arrow: Pentagon 31">
            <a:extLst>
              <a:ext uri="{FF2B5EF4-FFF2-40B4-BE49-F238E27FC236}">
                <a16:creationId xmlns:a16="http://schemas.microsoft.com/office/drawing/2014/main" id="{01EC2050-3EC0-4883-9719-2B336E20BD22}"/>
              </a:ext>
            </a:extLst>
          </p:cNvPr>
          <p:cNvSpPr/>
          <p:nvPr/>
        </p:nvSpPr>
        <p:spPr bwMode="auto">
          <a:xfrm rot="16200000">
            <a:off x="3696479" y="5221828"/>
            <a:ext cx="1050413" cy="413887"/>
          </a:xfrm>
          <a:prstGeom prst="homePlat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Auto</a:t>
            </a:r>
          </a:p>
        </p:txBody>
      </p:sp>
      <p:sp>
        <p:nvSpPr>
          <p:cNvPr id="33" name="Arrow: Pentagon 32">
            <a:extLst>
              <a:ext uri="{FF2B5EF4-FFF2-40B4-BE49-F238E27FC236}">
                <a16:creationId xmlns:a16="http://schemas.microsoft.com/office/drawing/2014/main" id="{3A351151-FDD9-4F65-8B73-D4E82221774E}"/>
              </a:ext>
            </a:extLst>
          </p:cNvPr>
          <p:cNvSpPr/>
          <p:nvPr/>
        </p:nvSpPr>
        <p:spPr bwMode="auto">
          <a:xfrm rot="16200000">
            <a:off x="2138573" y="5221829"/>
            <a:ext cx="1050415" cy="413887"/>
          </a:xfrm>
          <a:prstGeom prst="homePlat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Auto</a:t>
            </a:r>
          </a:p>
        </p:txBody>
      </p:sp>
      <p:sp>
        <p:nvSpPr>
          <p:cNvPr id="34" name="Arrow: Pentagon 33">
            <a:extLst>
              <a:ext uri="{FF2B5EF4-FFF2-40B4-BE49-F238E27FC236}">
                <a16:creationId xmlns:a16="http://schemas.microsoft.com/office/drawing/2014/main" id="{3CF9C895-8AEB-480E-8D21-276B33DDDA0C}"/>
              </a:ext>
            </a:extLst>
          </p:cNvPr>
          <p:cNvSpPr/>
          <p:nvPr/>
        </p:nvSpPr>
        <p:spPr bwMode="auto">
          <a:xfrm rot="16200000">
            <a:off x="8592649" y="5221829"/>
            <a:ext cx="1050411" cy="413887"/>
          </a:xfrm>
          <a:prstGeom prst="homePlat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Auto</a:t>
            </a:r>
          </a:p>
        </p:txBody>
      </p:sp>
      <p:sp>
        <p:nvSpPr>
          <p:cNvPr id="35" name="Arrow: Pentagon 34">
            <a:extLst>
              <a:ext uri="{FF2B5EF4-FFF2-40B4-BE49-F238E27FC236}">
                <a16:creationId xmlns:a16="http://schemas.microsoft.com/office/drawing/2014/main" id="{E5B7191F-54FC-4F12-9170-6DB8912903E2}"/>
              </a:ext>
            </a:extLst>
          </p:cNvPr>
          <p:cNvSpPr/>
          <p:nvPr/>
        </p:nvSpPr>
        <p:spPr bwMode="auto">
          <a:xfrm rot="16200000">
            <a:off x="3696478" y="2611841"/>
            <a:ext cx="1050410" cy="413887"/>
          </a:xfrm>
          <a:prstGeom prst="homePlate">
            <a:avLst/>
          </a:prstGeom>
          <a:solidFill>
            <a:srgbClr val="FF00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Manual</a:t>
            </a:r>
          </a:p>
        </p:txBody>
      </p:sp>
      <p:sp>
        <p:nvSpPr>
          <p:cNvPr id="36" name="Arrow: Pentagon 35">
            <a:extLst>
              <a:ext uri="{FF2B5EF4-FFF2-40B4-BE49-F238E27FC236}">
                <a16:creationId xmlns:a16="http://schemas.microsoft.com/office/drawing/2014/main" id="{54F7E0FD-788B-4740-AA50-59B280D1C972}"/>
              </a:ext>
            </a:extLst>
          </p:cNvPr>
          <p:cNvSpPr/>
          <p:nvPr/>
        </p:nvSpPr>
        <p:spPr bwMode="auto">
          <a:xfrm rot="16200000">
            <a:off x="5208785" y="2611840"/>
            <a:ext cx="1050410" cy="413887"/>
          </a:xfrm>
          <a:prstGeom prst="homePlate">
            <a:avLst/>
          </a:prstGeom>
          <a:solidFill>
            <a:srgbClr val="FF00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Manual</a:t>
            </a:r>
          </a:p>
        </p:txBody>
      </p:sp>
      <p:sp>
        <p:nvSpPr>
          <p:cNvPr id="37" name="Arrow: Pentagon 36">
            <a:extLst>
              <a:ext uri="{FF2B5EF4-FFF2-40B4-BE49-F238E27FC236}">
                <a16:creationId xmlns:a16="http://schemas.microsoft.com/office/drawing/2014/main" id="{0726E8A1-AADB-428F-B5EA-4BAC0F791B2D}"/>
              </a:ext>
            </a:extLst>
          </p:cNvPr>
          <p:cNvSpPr/>
          <p:nvPr/>
        </p:nvSpPr>
        <p:spPr bwMode="auto">
          <a:xfrm rot="16200000">
            <a:off x="6873401" y="2611839"/>
            <a:ext cx="1050410" cy="413887"/>
          </a:xfrm>
          <a:prstGeom prst="homePlate">
            <a:avLst/>
          </a:prstGeom>
          <a:solidFill>
            <a:srgbClr val="FF00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Manual</a:t>
            </a:r>
          </a:p>
        </p:txBody>
      </p:sp>
    </p:spTree>
    <p:extLst>
      <p:ext uri="{BB962C8B-B14F-4D97-AF65-F5344CB8AC3E}">
        <p14:creationId xmlns:p14="http://schemas.microsoft.com/office/powerpoint/2010/main" val="2061755394"/>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A9FE-E33B-4401-A299-EC1479F353E6}"/>
              </a:ext>
            </a:extLst>
          </p:cNvPr>
          <p:cNvSpPr>
            <a:spLocks noGrp="1"/>
          </p:cNvSpPr>
          <p:nvPr>
            <p:ph type="title"/>
          </p:nvPr>
        </p:nvSpPr>
        <p:spPr/>
        <p:txBody>
          <a:bodyPr/>
          <a:lstStyle/>
          <a:p>
            <a:r>
              <a:rPr lang="en-US" dirty="0"/>
              <a:t>Dynamics CRM Monitoring On-Premises</a:t>
            </a:r>
          </a:p>
        </p:txBody>
      </p:sp>
      <p:sp>
        <p:nvSpPr>
          <p:cNvPr id="3" name="Rectangle 2">
            <a:extLst>
              <a:ext uri="{FF2B5EF4-FFF2-40B4-BE49-F238E27FC236}">
                <a16:creationId xmlns:a16="http://schemas.microsoft.com/office/drawing/2014/main" id="{BBB32174-DAA9-4613-9053-DFB98B0D2727}"/>
              </a:ext>
            </a:extLst>
          </p:cNvPr>
          <p:cNvSpPr/>
          <p:nvPr/>
        </p:nvSpPr>
        <p:spPr>
          <a:xfrm>
            <a:off x="269240" y="1359331"/>
            <a:ext cx="10310368" cy="5632311"/>
          </a:xfrm>
          <a:prstGeom prst="rect">
            <a:avLst/>
          </a:prstGeom>
        </p:spPr>
        <p:txBody>
          <a:bodyPr wrap="square">
            <a:spAutoFit/>
          </a:bodyPr>
          <a:lstStyle/>
          <a:p>
            <a:r>
              <a:rPr lang="en-US" b="1" dirty="0"/>
              <a:t>Monitoring Dynamics CRM Infrastructure</a:t>
            </a:r>
          </a:p>
          <a:p>
            <a:pPr marL="285750" indent="-285750">
              <a:buFont typeface="Arial" panose="020B0604020202020204" pitchFamily="34" charset="0"/>
              <a:buChar char="•"/>
            </a:pPr>
            <a:r>
              <a:rPr lang="en-US" dirty="0"/>
              <a:t>Services Health</a:t>
            </a:r>
          </a:p>
          <a:p>
            <a:pPr marL="285750" indent="-285750">
              <a:buFont typeface="Arial" panose="020B0604020202020204" pitchFamily="34" charset="0"/>
              <a:buChar char="•"/>
            </a:pPr>
            <a:r>
              <a:rPr lang="en-US" dirty="0"/>
              <a:t>Performance Counters</a:t>
            </a:r>
          </a:p>
          <a:p>
            <a:pPr marL="285750" indent="-285750">
              <a:buFont typeface="Arial" panose="020B0604020202020204" pitchFamily="34" charset="0"/>
              <a:buChar char="•"/>
            </a:pPr>
            <a:r>
              <a:rPr lang="en-US" dirty="0"/>
              <a:t>End-to-End Testing</a:t>
            </a:r>
          </a:p>
          <a:p>
            <a:r>
              <a:rPr lang="en-US" dirty="0">
                <a:hlinkClick r:id="rId2"/>
              </a:rPr>
              <a:t>https://www.slideshare.net/StphaneDorrekens/monitoring-a-dynamics-crm-infrastructure</a:t>
            </a:r>
            <a:endParaRPr lang="en-US" dirty="0"/>
          </a:p>
          <a:p>
            <a:endParaRPr lang="en-US" dirty="0"/>
          </a:p>
          <a:p>
            <a:r>
              <a:rPr lang="en-US" b="1" dirty="0"/>
              <a:t>Microsoft Dynamics 365 Monitoring Service</a:t>
            </a:r>
          </a:p>
          <a:p>
            <a:r>
              <a:rPr lang="en-US" dirty="0"/>
              <a:t>The monitoring service validates the health of the server roles that are running on the local computer by running a series of tests. By default, monitoring occurs every 15 minutes and 10 records are maintained before the earliest record is replaced. </a:t>
            </a:r>
          </a:p>
          <a:p>
            <a:r>
              <a:rPr lang="en-US" dirty="0">
                <a:hlinkClick r:id="rId3"/>
              </a:rPr>
              <a:t>https://technet.microsoft.com/en-us/library/dn905215.aspx</a:t>
            </a:r>
            <a:endParaRPr lang="en-US" dirty="0"/>
          </a:p>
          <a:p>
            <a:endParaRPr lang="en-US" dirty="0"/>
          </a:p>
          <a:p>
            <a:r>
              <a:rPr lang="en-US" b="1" dirty="0"/>
              <a:t>System Center Management Pack for Dynamics CRM 2016</a:t>
            </a:r>
          </a:p>
          <a:p>
            <a:r>
              <a:rPr lang="en-US" dirty="0"/>
              <a:t>The Operations Manager management pack for CRM enables you to monitor Microsoft Dynamics CRM Server 2016 and Microsoft Dynamics CRM Server 2015 in Microsoft System Center Operations Manager.</a:t>
            </a:r>
          </a:p>
          <a:p>
            <a:r>
              <a:rPr lang="en-US" dirty="0">
                <a:hlinkClick r:id="rId4"/>
              </a:rPr>
              <a:t>https://www.microsoft.com/en-us/download/details.aspx?id=50379</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98285275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15198B-969F-474A-81ED-569D085AB3F2}"/>
              </a:ext>
            </a:extLst>
          </p:cNvPr>
          <p:cNvSpPr>
            <a:spLocks noGrp="1"/>
          </p:cNvSpPr>
          <p:nvPr>
            <p:ph type="body" sz="quarter" idx="10"/>
          </p:nvPr>
        </p:nvSpPr>
        <p:spPr>
          <a:xfrm>
            <a:off x="269239" y="1189177"/>
            <a:ext cx="11653523" cy="5324535"/>
          </a:xfrm>
        </p:spPr>
        <p:txBody>
          <a:bodyPr/>
          <a:lstStyle/>
          <a:p>
            <a:pPr marL="0" indent="0">
              <a:buNone/>
            </a:pPr>
            <a:r>
              <a:rPr lang="en-US" sz="2000" dirty="0"/>
              <a:t>Organization Insights for Dynamics 365 (online) provides important adoption and usage metrics for your Dynamics 365 organization, and tools to help you stay ahead of performance and support issues.</a:t>
            </a:r>
          </a:p>
          <a:p>
            <a:r>
              <a:rPr lang="en-US" sz="2000" b="1" dirty="0"/>
              <a:t>Customize dashboards:</a:t>
            </a:r>
            <a:r>
              <a:rPr lang="en-US" sz="2000" dirty="0"/>
              <a:t> Set up your organization’s dashboard to provide a rich user experience and snapshots of your organization’s most important data.</a:t>
            </a:r>
          </a:p>
          <a:p>
            <a:r>
              <a:rPr lang="en-US" sz="2000" b="1" dirty="0"/>
              <a:t>Monitor adoption and use:</a:t>
            </a:r>
            <a:r>
              <a:rPr lang="en-US" sz="2000" dirty="0"/>
              <a:t> Identify your most active users, the number and types of operations they’re performing, number of page requests, most-used entities, workflows, plug-ins, and more, over a period of time as you work toward your adoption goals.</a:t>
            </a:r>
          </a:p>
          <a:p>
            <a:r>
              <a:rPr lang="en-US" sz="2000" b="1" dirty="0"/>
              <a:t>Manage storage and performance:</a:t>
            </a:r>
            <a:r>
              <a:rPr lang="en-US" sz="2000" dirty="0"/>
              <a:t> Monitor storage quotas, storage use, and common tables by size to optimize performance.</a:t>
            </a:r>
          </a:p>
          <a:p>
            <a:r>
              <a:rPr lang="en-US" sz="2000" b="1" dirty="0"/>
              <a:t>Troubleshoot effectively:</a:t>
            </a:r>
            <a:r>
              <a:rPr lang="en-US" sz="2000" dirty="0"/>
              <a:t> Drill down into the details of your top failing workflows and API calls to quickly diagnose and troubleshoot errors.</a:t>
            </a:r>
          </a:p>
          <a:p>
            <a:r>
              <a:rPr lang="en-US" sz="2000" b="1" dirty="0"/>
              <a:t>OData support:</a:t>
            </a:r>
            <a:r>
              <a:rPr lang="en-US" sz="2000" dirty="0"/>
              <a:t> Organization Insights entities are exposed through OData for independent software vendors to build capabilities for any custom requirements.</a:t>
            </a:r>
          </a:p>
          <a:p>
            <a:pPr marL="0" indent="0">
              <a:buNone/>
            </a:pPr>
            <a:r>
              <a:rPr lang="en-US" sz="2000" dirty="0">
                <a:hlinkClick r:id="rId2"/>
              </a:rPr>
              <a:t>https://appsource.microsoft.com/en-us/product/dynamics-365/mscrm.04931187-431c-415d-8777-f7f482ba8095?tab=Overview</a:t>
            </a:r>
            <a:endParaRPr lang="en-US" sz="2000" dirty="0"/>
          </a:p>
          <a:p>
            <a:pPr marL="0" indent="0">
              <a:buNone/>
            </a:pPr>
            <a:endParaRPr lang="en-US" sz="2000" dirty="0"/>
          </a:p>
        </p:txBody>
      </p:sp>
      <p:sp>
        <p:nvSpPr>
          <p:cNvPr id="3" name="Title 2">
            <a:extLst>
              <a:ext uri="{FF2B5EF4-FFF2-40B4-BE49-F238E27FC236}">
                <a16:creationId xmlns:a16="http://schemas.microsoft.com/office/drawing/2014/main" id="{F06C5B03-5555-464E-82AF-A88DF8D5AA23}"/>
              </a:ext>
            </a:extLst>
          </p:cNvPr>
          <p:cNvSpPr>
            <a:spLocks noGrp="1"/>
          </p:cNvSpPr>
          <p:nvPr>
            <p:ph type="title"/>
          </p:nvPr>
        </p:nvSpPr>
        <p:spPr/>
        <p:txBody>
          <a:bodyPr/>
          <a:lstStyle/>
          <a:p>
            <a:r>
              <a:rPr lang="en-US" sz="4800" dirty="0"/>
              <a:t>Organization Insights for Dynamics 365</a:t>
            </a:r>
            <a:endParaRPr lang="en-US" dirty="0"/>
          </a:p>
        </p:txBody>
      </p:sp>
    </p:spTree>
    <p:extLst>
      <p:ext uri="{BB962C8B-B14F-4D97-AF65-F5344CB8AC3E}">
        <p14:creationId xmlns:p14="http://schemas.microsoft.com/office/powerpoint/2010/main" val="259990612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6C5B03-5555-464E-82AF-A88DF8D5AA23}"/>
              </a:ext>
            </a:extLst>
          </p:cNvPr>
          <p:cNvSpPr>
            <a:spLocks noGrp="1"/>
          </p:cNvSpPr>
          <p:nvPr>
            <p:ph type="title"/>
          </p:nvPr>
        </p:nvSpPr>
        <p:spPr/>
        <p:txBody>
          <a:bodyPr/>
          <a:lstStyle/>
          <a:p>
            <a:r>
              <a:rPr lang="en-US" dirty="0"/>
              <a:t>Dynamics Organization Insights</a:t>
            </a:r>
          </a:p>
        </p:txBody>
      </p:sp>
      <p:pic>
        <p:nvPicPr>
          <p:cNvPr id="61444" name="Picture 4" descr="https://gallery.azure.com/artifact/20151001/mscrm.04931187-431c-415d-8777-f7f482ba8095.1.0.11/Artifacts/SampleImage/bcf11114-6bd0-4020-b440-b81f61d43538.PNG">
            <a:extLst>
              <a:ext uri="{FF2B5EF4-FFF2-40B4-BE49-F238E27FC236}">
                <a16:creationId xmlns:a16="http://schemas.microsoft.com/office/drawing/2014/main" id="{ADAD5296-5F7D-4DD6-A292-C0DB15874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056998"/>
            <a:ext cx="10939272" cy="523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194596"/>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6C5B03-5555-464E-82AF-A88DF8D5AA23}"/>
              </a:ext>
            </a:extLst>
          </p:cNvPr>
          <p:cNvSpPr>
            <a:spLocks noGrp="1"/>
          </p:cNvSpPr>
          <p:nvPr>
            <p:ph type="title"/>
          </p:nvPr>
        </p:nvSpPr>
        <p:spPr/>
        <p:txBody>
          <a:bodyPr/>
          <a:lstStyle/>
          <a:p>
            <a:r>
              <a:rPr lang="en-US" dirty="0"/>
              <a:t>Dynamics Organization Insights</a:t>
            </a:r>
          </a:p>
        </p:txBody>
      </p:sp>
      <p:pic>
        <p:nvPicPr>
          <p:cNvPr id="63490" name="Picture 2" descr="https://gallery.azure.com/artifact/20151001/mscrm.04931187-431c-415d-8777-f7f482ba8095.1.0.11/Artifacts/SampleImage/5d67c7c6-5e95-47b6-9470-b3488fad8386.PNG">
            <a:extLst>
              <a:ext uri="{FF2B5EF4-FFF2-40B4-BE49-F238E27FC236}">
                <a16:creationId xmlns:a16="http://schemas.microsoft.com/office/drawing/2014/main" id="{E4006DEF-E74E-4253-B166-431333E30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061225"/>
            <a:ext cx="10648696" cy="5128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82962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6C5B03-5555-464E-82AF-A88DF8D5AA23}"/>
              </a:ext>
            </a:extLst>
          </p:cNvPr>
          <p:cNvSpPr>
            <a:spLocks noGrp="1"/>
          </p:cNvSpPr>
          <p:nvPr>
            <p:ph type="title"/>
          </p:nvPr>
        </p:nvSpPr>
        <p:spPr/>
        <p:txBody>
          <a:bodyPr/>
          <a:lstStyle/>
          <a:p>
            <a:r>
              <a:rPr lang="en-US" dirty="0"/>
              <a:t>Dynamics Organization Insights</a:t>
            </a:r>
          </a:p>
        </p:txBody>
      </p:sp>
      <p:pic>
        <p:nvPicPr>
          <p:cNvPr id="64514" name="Picture 2" descr="https://gallery.azure.com/artifact/20151001/mscrm.04931187-431c-415d-8777-f7f482ba8095.1.0.11/Artifacts/SampleImage/664e6694-37ab-4911-b61d-69e36153ce3e.PNG">
            <a:extLst>
              <a:ext uri="{FF2B5EF4-FFF2-40B4-BE49-F238E27FC236}">
                <a16:creationId xmlns:a16="http://schemas.microsoft.com/office/drawing/2014/main" id="{1FE89C67-4A11-47EF-AD77-423B5D3CC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047563"/>
            <a:ext cx="10720688" cy="518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229454"/>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6C5B03-5555-464E-82AF-A88DF8D5AA23}"/>
              </a:ext>
            </a:extLst>
          </p:cNvPr>
          <p:cNvSpPr>
            <a:spLocks noGrp="1"/>
          </p:cNvSpPr>
          <p:nvPr>
            <p:ph type="title"/>
          </p:nvPr>
        </p:nvSpPr>
        <p:spPr/>
        <p:txBody>
          <a:bodyPr/>
          <a:lstStyle/>
          <a:p>
            <a:r>
              <a:rPr lang="en-US" dirty="0"/>
              <a:t>Dynamics Organization Insights</a:t>
            </a:r>
          </a:p>
        </p:txBody>
      </p:sp>
      <p:pic>
        <p:nvPicPr>
          <p:cNvPr id="66564" name="Picture 4" descr="https://gallery.azure.com/artifact/20151001/mscrm.04931187-431c-415d-8777-f7f482ba8095.1.0.11/Artifacts/SampleImage/378e14ae-5841-443c-abaf-c91b858b95d4.PNG">
            <a:extLst>
              <a:ext uri="{FF2B5EF4-FFF2-40B4-BE49-F238E27FC236}">
                <a16:creationId xmlns:a16="http://schemas.microsoft.com/office/drawing/2014/main" id="{A09F7FAF-54AE-42AC-8913-7C5D62C1E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059327"/>
            <a:ext cx="10888536" cy="525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41624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6C5B03-5555-464E-82AF-A88DF8D5AA23}"/>
              </a:ext>
            </a:extLst>
          </p:cNvPr>
          <p:cNvSpPr>
            <a:spLocks noGrp="1"/>
          </p:cNvSpPr>
          <p:nvPr>
            <p:ph type="title"/>
          </p:nvPr>
        </p:nvSpPr>
        <p:spPr/>
        <p:txBody>
          <a:bodyPr/>
          <a:lstStyle/>
          <a:p>
            <a:r>
              <a:rPr lang="en-US" dirty="0"/>
              <a:t>Dynamics Organization Insights</a:t>
            </a:r>
          </a:p>
        </p:txBody>
      </p:sp>
      <p:pic>
        <p:nvPicPr>
          <p:cNvPr id="61442" name="Picture 2" descr="https://gallery.azure.com/artifact/20151001/mscrm.04931187-431c-415d-8777-f7f482ba8095.1.0.11/Artifacts/SampleImage/3cc83478-c3d5-45c0-9754-c2019dd0d943.PNG">
            <a:extLst>
              <a:ext uri="{FF2B5EF4-FFF2-40B4-BE49-F238E27FC236}">
                <a16:creationId xmlns:a16="http://schemas.microsoft.com/office/drawing/2014/main" id="{FF1AA56A-A099-4939-B53E-4260998E8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978408"/>
            <a:ext cx="10844966" cy="52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691646"/>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Other Stuff</a:t>
            </a:r>
          </a:p>
        </p:txBody>
      </p:sp>
    </p:spTree>
    <p:extLst>
      <p:ext uri="{BB962C8B-B14F-4D97-AF65-F5344CB8AC3E}">
        <p14:creationId xmlns:p14="http://schemas.microsoft.com/office/powerpoint/2010/main" val="56544838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87A272-2B7E-4514-A23E-3E8564BD0397}"/>
              </a:ext>
            </a:extLst>
          </p:cNvPr>
          <p:cNvSpPr>
            <a:spLocks noGrp="1"/>
          </p:cNvSpPr>
          <p:nvPr>
            <p:ph type="title"/>
          </p:nvPr>
        </p:nvSpPr>
        <p:spPr/>
        <p:txBody>
          <a:bodyPr/>
          <a:lstStyle/>
          <a:p>
            <a:r>
              <a:rPr lang="en-US" dirty="0"/>
              <a:t>Feature Flags</a:t>
            </a:r>
          </a:p>
        </p:txBody>
      </p:sp>
      <p:sp>
        <p:nvSpPr>
          <p:cNvPr id="5" name="Text Placeholder 4">
            <a:extLst>
              <a:ext uri="{FF2B5EF4-FFF2-40B4-BE49-F238E27FC236}">
                <a16:creationId xmlns:a16="http://schemas.microsoft.com/office/drawing/2014/main" id="{5DB63849-39C1-40C0-B3B8-450724F2FC1E}"/>
              </a:ext>
            </a:extLst>
          </p:cNvPr>
          <p:cNvSpPr>
            <a:spLocks noGrp="1"/>
          </p:cNvSpPr>
          <p:nvPr>
            <p:ph type="body" sz="quarter" idx="10"/>
          </p:nvPr>
        </p:nvSpPr>
        <p:spPr>
          <a:xfrm>
            <a:off x="269239" y="1189177"/>
            <a:ext cx="11653523" cy="5796010"/>
          </a:xfrm>
        </p:spPr>
        <p:txBody>
          <a:bodyPr/>
          <a:lstStyle/>
          <a:p>
            <a:r>
              <a:rPr lang="en-US" dirty="0"/>
              <a:t>Working around the central issue there are no two simultaneous versions of the same Dynamics CRM component</a:t>
            </a:r>
          </a:p>
          <a:p>
            <a:r>
              <a:rPr lang="en-US" dirty="0"/>
              <a:t>There are going to be things you just can’t hide</a:t>
            </a:r>
          </a:p>
          <a:p>
            <a:r>
              <a:rPr lang="en-US" dirty="0"/>
              <a:t>Custom Entity for Configuration at User Level</a:t>
            </a:r>
          </a:p>
          <a:p>
            <a:r>
              <a:rPr lang="en-US" dirty="0"/>
              <a:t>Security Roles</a:t>
            </a:r>
          </a:p>
          <a:p>
            <a:r>
              <a:rPr lang="en-US" dirty="0"/>
              <a:t>Conditional Logic – Plugins, Web Resources</a:t>
            </a:r>
          </a:p>
          <a:p>
            <a:r>
              <a:rPr lang="en-US" dirty="0"/>
              <a:t>Security Role to Distinguish Forms, Dashboards</a:t>
            </a:r>
          </a:p>
          <a:p>
            <a:endParaRPr lang="en-US" dirty="0"/>
          </a:p>
        </p:txBody>
      </p:sp>
    </p:spTree>
    <p:extLst>
      <p:ext uri="{BB962C8B-B14F-4D97-AF65-F5344CB8AC3E}">
        <p14:creationId xmlns:p14="http://schemas.microsoft.com/office/powerpoint/2010/main" val="103540215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87A272-2B7E-4514-A23E-3E8564BD0397}"/>
              </a:ext>
            </a:extLst>
          </p:cNvPr>
          <p:cNvSpPr>
            <a:spLocks noGrp="1"/>
          </p:cNvSpPr>
          <p:nvPr>
            <p:ph type="title"/>
          </p:nvPr>
        </p:nvSpPr>
        <p:spPr/>
        <p:txBody>
          <a:bodyPr/>
          <a:lstStyle/>
          <a:p>
            <a:r>
              <a:rPr lang="en-US" dirty="0"/>
              <a:t>Things that don’t transfer with Solutions</a:t>
            </a:r>
          </a:p>
        </p:txBody>
      </p:sp>
      <p:sp>
        <p:nvSpPr>
          <p:cNvPr id="5" name="Text Placeholder 4">
            <a:extLst>
              <a:ext uri="{FF2B5EF4-FFF2-40B4-BE49-F238E27FC236}">
                <a16:creationId xmlns:a16="http://schemas.microsoft.com/office/drawing/2014/main" id="{5DB63849-39C1-40C0-B3B8-450724F2FC1E}"/>
              </a:ext>
            </a:extLst>
          </p:cNvPr>
          <p:cNvSpPr>
            <a:spLocks noGrp="1"/>
          </p:cNvSpPr>
          <p:nvPr>
            <p:ph type="body" sz="quarter" idx="10"/>
          </p:nvPr>
        </p:nvSpPr>
        <p:spPr>
          <a:xfrm>
            <a:off x="269239" y="1189177"/>
            <a:ext cx="11653523" cy="5164491"/>
          </a:xfrm>
        </p:spPr>
        <p:txBody>
          <a:bodyPr/>
          <a:lstStyle/>
          <a:p>
            <a:pPr lvl="1"/>
            <a:r>
              <a:rPr lang="en-US" sz="3200" dirty="0"/>
              <a:t>Duplicate detection rules / publish them</a:t>
            </a:r>
          </a:p>
          <a:p>
            <a:pPr lvl="1"/>
            <a:r>
              <a:rPr lang="en-US" sz="3200" dirty="0"/>
              <a:t>Multi-Entity search configuration</a:t>
            </a:r>
          </a:p>
          <a:p>
            <a:pPr lvl="1"/>
            <a:r>
              <a:rPr lang="en-US" sz="3200" dirty="0"/>
              <a:t>Re-name Views/forms</a:t>
            </a:r>
          </a:p>
          <a:p>
            <a:pPr lvl="1"/>
            <a:r>
              <a:rPr lang="en-US" sz="3200" dirty="0"/>
              <a:t>Activate/inactivate Views/forms</a:t>
            </a:r>
          </a:p>
          <a:p>
            <a:pPr lvl="1"/>
            <a:r>
              <a:rPr lang="en-US" sz="3200" dirty="0"/>
              <a:t>Set Hierarchy depth</a:t>
            </a:r>
          </a:p>
          <a:p>
            <a:pPr lvl="1"/>
            <a:r>
              <a:rPr lang="en-US" sz="3200" dirty="0"/>
              <a:t>Set Full name format in System Settings</a:t>
            </a:r>
          </a:p>
          <a:p>
            <a:pPr lvl="1"/>
            <a:r>
              <a:rPr lang="en-US" sz="3200" dirty="0"/>
              <a:t>Changing an Attribute data type</a:t>
            </a:r>
          </a:p>
          <a:p>
            <a:pPr lvl="1"/>
            <a:endParaRPr lang="en-US" sz="3200" dirty="0"/>
          </a:p>
          <a:p>
            <a:endParaRPr lang="en-US" sz="4400" dirty="0"/>
          </a:p>
        </p:txBody>
      </p:sp>
    </p:spTree>
    <p:extLst>
      <p:ext uri="{BB962C8B-B14F-4D97-AF65-F5344CB8AC3E}">
        <p14:creationId xmlns:p14="http://schemas.microsoft.com/office/powerpoint/2010/main" val="36876100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1BA8D58-ECCF-4F46-A4BE-79C147C7FEB4}"/>
              </a:ext>
            </a:extLst>
          </p:cNvPr>
          <p:cNvSpPr/>
          <p:nvPr/>
        </p:nvSpPr>
        <p:spPr>
          <a:xfrm>
            <a:off x="269240" y="5191791"/>
            <a:ext cx="11463848" cy="1061714"/>
          </a:xfrm>
          <a:prstGeom prst="rect">
            <a:avLst/>
          </a:prstGeom>
          <a:gradFill flip="none" rotWithShape="1">
            <a:gsLst>
              <a:gs pos="0">
                <a:srgbClr val="00B050"/>
              </a:gs>
              <a:gs pos="46000">
                <a:srgbClr val="00B0F0"/>
              </a:gs>
              <a:gs pos="99000">
                <a:srgbClr val="00B050"/>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rPr>
              <a:t>Sprint 1</a:t>
            </a:r>
          </a:p>
        </p:txBody>
      </p:sp>
      <p:sp>
        <p:nvSpPr>
          <p:cNvPr id="30" name="Rectangle 29">
            <a:extLst>
              <a:ext uri="{FF2B5EF4-FFF2-40B4-BE49-F238E27FC236}">
                <a16:creationId xmlns:a16="http://schemas.microsoft.com/office/drawing/2014/main" id="{70A0CD80-B2DC-4E64-8BF7-67684C7BBFA2}"/>
              </a:ext>
            </a:extLst>
          </p:cNvPr>
          <p:cNvSpPr/>
          <p:nvPr/>
        </p:nvSpPr>
        <p:spPr>
          <a:xfrm>
            <a:off x="269240" y="1189177"/>
            <a:ext cx="11463848" cy="755196"/>
          </a:xfrm>
          <a:prstGeom prst="rect">
            <a:avLst/>
          </a:prstGeom>
          <a:gradFill flip="none" rotWithShape="1">
            <a:gsLst>
              <a:gs pos="0">
                <a:srgbClr val="00B050"/>
              </a:gs>
              <a:gs pos="46000">
                <a:srgbClr val="00B0F0"/>
              </a:gs>
              <a:gs pos="99000">
                <a:srgbClr val="00B050"/>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rPr>
              <a:t>Release</a:t>
            </a:r>
          </a:p>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rPr>
              <a:t>Planning</a:t>
            </a:r>
            <a:endParaRPr kumimoji="0" lang="en-US" sz="2000" b="0" i="0" u="none" strike="noStrike" kern="0" cap="none" spc="0" normalizeH="0" baseline="0" noProof="0" dirty="0">
              <a:ln>
                <a:noFill/>
              </a:ln>
              <a:solidFill>
                <a:schemeClr val="bg1"/>
              </a:solidFill>
              <a:effectLst/>
              <a:uLnTx/>
              <a:uFillTx/>
            </a:endParaRPr>
          </a:p>
        </p:txBody>
      </p:sp>
      <p:sp>
        <p:nvSpPr>
          <p:cNvPr id="28" name="Rectangle 27">
            <a:extLst>
              <a:ext uri="{FF2B5EF4-FFF2-40B4-BE49-F238E27FC236}">
                <a16:creationId xmlns:a16="http://schemas.microsoft.com/office/drawing/2014/main" id="{C11E4677-96CF-4E90-907B-2F422C91CA07}"/>
              </a:ext>
            </a:extLst>
          </p:cNvPr>
          <p:cNvSpPr/>
          <p:nvPr/>
        </p:nvSpPr>
        <p:spPr>
          <a:xfrm>
            <a:off x="269240" y="2113986"/>
            <a:ext cx="11463848" cy="699308"/>
          </a:xfrm>
          <a:prstGeom prst="rect">
            <a:avLst/>
          </a:prstGeom>
          <a:gradFill flip="none" rotWithShape="1">
            <a:gsLst>
              <a:gs pos="0">
                <a:srgbClr val="00B050"/>
              </a:gs>
              <a:gs pos="46000">
                <a:srgbClr val="00B0F0"/>
              </a:gs>
              <a:gs pos="99000">
                <a:srgbClr val="00B050"/>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rPr>
              <a:t>Sprint</a:t>
            </a:r>
          </a:p>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rPr>
              <a:t>Planning</a:t>
            </a:r>
            <a:endParaRPr kumimoji="0" lang="en-US" sz="2000" b="0" i="0" u="none" strike="noStrike" kern="0" cap="none" spc="0" normalizeH="0" baseline="0" noProof="0" dirty="0">
              <a:ln>
                <a:noFill/>
              </a:ln>
              <a:solidFill>
                <a:schemeClr val="bg1"/>
              </a:solidFill>
              <a:effectLst/>
              <a:uLnTx/>
              <a:uFillTx/>
            </a:endParaRPr>
          </a:p>
        </p:txBody>
      </p:sp>
      <p:sp>
        <p:nvSpPr>
          <p:cNvPr id="2" name="Title 1">
            <a:extLst>
              <a:ext uri="{FF2B5EF4-FFF2-40B4-BE49-F238E27FC236}">
                <a16:creationId xmlns:a16="http://schemas.microsoft.com/office/drawing/2014/main" id="{290B9429-AD8D-4AB1-907E-B9B0A094775E}"/>
              </a:ext>
            </a:extLst>
          </p:cNvPr>
          <p:cNvSpPr>
            <a:spLocks noGrp="1"/>
          </p:cNvSpPr>
          <p:nvPr>
            <p:ph type="title"/>
          </p:nvPr>
        </p:nvSpPr>
        <p:spPr>
          <a:xfrm>
            <a:off x="269240" y="289511"/>
            <a:ext cx="11655840" cy="899665"/>
          </a:xfrm>
        </p:spPr>
        <p:txBody>
          <a:bodyPr/>
          <a:lstStyle/>
          <a:p>
            <a:r>
              <a:rPr lang="en-US" dirty="0"/>
              <a:t>Story / Requirements Management</a:t>
            </a:r>
          </a:p>
        </p:txBody>
      </p:sp>
      <p:sp>
        <p:nvSpPr>
          <p:cNvPr id="3" name="Rectangle 2">
            <a:extLst>
              <a:ext uri="{FF2B5EF4-FFF2-40B4-BE49-F238E27FC236}">
                <a16:creationId xmlns:a16="http://schemas.microsoft.com/office/drawing/2014/main" id="{AC6F4668-D035-419C-A81A-D6CFB14B8114}"/>
              </a:ext>
            </a:extLst>
          </p:cNvPr>
          <p:cNvSpPr/>
          <p:nvPr/>
        </p:nvSpPr>
        <p:spPr>
          <a:xfrm>
            <a:off x="2101820" y="5271300"/>
            <a:ext cx="1551889"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DEV</a:t>
            </a:r>
          </a:p>
        </p:txBody>
      </p:sp>
      <p:sp>
        <p:nvSpPr>
          <p:cNvPr id="4" name="Rectangle 3">
            <a:extLst>
              <a:ext uri="{FF2B5EF4-FFF2-40B4-BE49-F238E27FC236}">
                <a16:creationId xmlns:a16="http://schemas.microsoft.com/office/drawing/2014/main" id="{0D3D7AA7-570E-4EC0-B16C-349D7930F5EB}"/>
              </a:ext>
            </a:extLst>
          </p:cNvPr>
          <p:cNvSpPr/>
          <p:nvPr/>
        </p:nvSpPr>
        <p:spPr>
          <a:xfrm>
            <a:off x="3752720" y="5271300"/>
            <a:ext cx="1460767"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SIT</a:t>
            </a:r>
          </a:p>
        </p:txBody>
      </p:sp>
      <p:sp>
        <p:nvSpPr>
          <p:cNvPr id="5" name="Rectangle 4">
            <a:extLst>
              <a:ext uri="{FF2B5EF4-FFF2-40B4-BE49-F238E27FC236}">
                <a16:creationId xmlns:a16="http://schemas.microsoft.com/office/drawing/2014/main" id="{8FC038FA-5C63-4B2B-B287-49F7203A50F0}"/>
              </a:ext>
            </a:extLst>
          </p:cNvPr>
          <p:cNvSpPr/>
          <p:nvPr/>
        </p:nvSpPr>
        <p:spPr>
          <a:xfrm>
            <a:off x="6802143" y="5271300"/>
            <a:ext cx="1575492"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PERF</a:t>
            </a:r>
          </a:p>
        </p:txBody>
      </p:sp>
      <p:sp>
        <p:nvSpPr>
          <p:cNvPr id="6" name="Rectangle 5">
            <a:extLst>
              <a:ext uri="{FF2B5EF4-FFF2-40B4-BE49-F238E27FC236}">
                <a16:creationId xmlns:a16="http://schemas.microsoft.com/office/drawing/2014/main" id="{6E464B47-17FD-49F0-AE3B-5AD9D856C9A1}"/>
              </a:ext>
            </a:extLst>
          </p:cNvPr>
          <p:cNvSpPr/>
          <p:nvPr/>
        </p:nvSpPr>
        <p:spPr>
          <a:xfrm>
            <a:off x="8476645" y="5289741"/>
            <a:ext cx="1633012"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UAT</a:t>
            </a:r>
          </a:p>
        </p:txBody>
      </p:sp>
      <p:sp>
        <p:nvSpPr>
          <p:cNvPr id="7" name="Rectangle 6">
            <a:extLst>
              <a:ext uri="{FF2B5EF4-FFF2-40B4-BE49-F238E27FC236}">
                <a16:creationId xmlns:a16="http://schemas.microsoft.com/office/drawing/2014/main" id="{F52F82CB-50AD-4373-AF1A-3C601BF290F2}"/>
              </a:ext>
            </a:extLst>
          </p:cNvPr>
          <p:cNvSpPr/>
          <p:nvPr/>
        </p:nvSpPr>
        <p:spPr>
          <a:xfrm>
            <a:off x="10208667" y="5289741"/>
            <a:ext cx="1353695"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PROD</a:t>
            </a:r>
          </a:p>
        </p:txBody>
      </p:sp>
      <p:sp>
        <p:nvSpPr>
          <p:cNvPr id="8" name="Rectangle 7">
            <a:extLst>
              <a:ext uri="{FF2B5EF4-FFF2-40B4-BE49-F238E27FC236}">
                <a16:creationId xmlns:a16="http://schemas.microsoft.com/office/drawing/2014/main" id="{E60B1D5C-3C83-4329-BB39-B802A6E746DA}"/>
              </a:ext>
            </a:extLst>
          </p:cNvPr>
          <p:cNvSpPr/>
          <p:nvPr/>
        </p:nvSpPr>
        <p:spPr>
          <a:xfrm>
            <a:off x="5309403" y="5271300"/>
            <a:ext cx="1397250"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SAT</a:t>
            </a:r>
          </a:p>
        </p:txBody>
      </p:sp>
      <p:sp>
        <p:nvSpPr>
          <p:cNvPr id="15" name="Right Arrow 8">
            <a:extLst>
              <a:ext uri="{FF2B5EF4-FFF2-40B4-BE49-F238E27FC236}">
                <a16:creationId xmlns:a16="http://schemas.microsoft.com/office/drawing/2014/main" id="{7717B816-1FA3-4727-9938-70EA9A3290B2}"/>
              </a:ext>
            </a:extLst>
          </p:cNvPr>
          <p:cNvSpPr/>
          <p:nvPr/>
        </p:nvSpPr>
        <p:spPr>
          <a:xfrm>
            <a:off x="2101820" y="5783603"/>
            <a:ext cx="9954148" cy="46990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17" name="Rectangle 16">
            <a:extLst>
              <a:ext uri="{FF2B5EF4-FFF2-40B4-BE49-F238E27FC236}">
                <a16:creationId xmlns:a16="http://schemas.microsoft.com/office/drawing/2014/main" id="{29342771-245F-414D-91C0-3D9B3FFC583E}"/>
              </a:ext>
            </a:extLst>
          </p:cNvPr>
          <p:cNvSpPr/>
          <p:nvPr/>
        </p:nvSpPr>
        <p:spPr bwMode="auto">
          <a:xfrm>
            <a:off x="6705391" y="1256589"/>
            <a:ext cx="4512220" cy="547453"/>
          </a:xfrm>
          <a:prstGeom prst="rect">
            <a:avLst/>
          </a:prstGeom>
          <a:solidFill>
            <a:schemeClr val="accent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Release 2</a:t>
            </a:r>
          </a:p>
        </p:txBody>
      </p:sp>
      <p:sp>
        <p:nvSpPr>
          <p:cNvPr id="24" name="Arrow: Down 23">
            <a:extLst>
              <a:ext uri="{FF2B5EF4-FFF2-40B4-BE49-F238E27FC236}">
                <a16:creationId xmlns:a16="http://schemas.microsoft.com/office/drawing/2014/main" id="{40269C06-AADD-463D-B017-518D24779704}"/>
              </a:ext>
            </a:extLst>
          </p:cNvPr>
          <p:cNvSpPr/>
          <p:nvPr/>
        </p:nvSpPr>
        <p:spPr bwMode="auto">
          <a:xfrm>
            <a:off x="2581905" y="1538044"/>
            <a:ext cx="438698" cy="627410"/>
          </a:xfrm>
          <a:prstGeom prst="downArrow">
            <a:avLst/>
          </a:prstGeom>
          <a:solidFill>
            <a:srgbClr val="FFFF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8A6FDFF2-C22E-46C0-A4F5-B9B89B506613}"/>
              </a:ext>
            </a:extLst>
          </p:cNvPr>
          <p:cNvSpPr/>
          <p:nvPr/>
        </p:nvSpPr>
        <p:spPr bwMode="auto">
          <a:xfrm>
            <a:off x="2101820" y="1262942"/>
            <a:ext cx="4509338" cy="547453"/>
          </a:xfrm>
          <a:prstGeom prst="rect">
            <a:avLst/>
          </a:prstGeom>
          <a:solidFill>
            <a:schemeClr val="accent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Release 1</a:t>
            </a:r>
          </a:p>
        </p:txBody>
      </p:sp>
      <p:sp>
        <p:nvSpPr>
          <p:cNvPr id="33" name="Rectangle 32">
            <a:extLst>
              <a:ext uri="{FF2B5EF4-FFF2-40B4-BE49-F238E27FC236}">
                <a16:creationId xmlns:a16="http://schemas.microsoft.com/office/drawing/2014/main" id="{3A720C8F-3657-44CB-9315-D4CE86021F49}"/>
              </a:ext>
            </a:extLst>
          </p:cNvPr>
          <p:cNvSpPr/>
          <p:nvPr/>
        </p:nvSpPr>
        <p:spPr bwMode="auto">
          <a:xfrm>
            <a:off x="4502127" y="3014945"/>
            <a:ext cx="2109031" cy="1673649"/>
          </a:xfrm>
          <a:prstGeom prst="rect">
            <a:avLst/>
          </a:prstGeom>
          <a:solidFill>
            <a:schemeClr val="accent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BA Leading</a:t>
            </a:r>
          </a:p>
          <a:p>
            <a:pPr algn="ctr" defTabSz="932472" fontAlgn="base">
              <a:lnSpc>
                <a:spcPct val="90000"/>
              </a:lnSpc>
              <a:spcBef>
                <a:spcPct val="0"/>
              </a:spcBef>
              <a:spcAft>
                <a:spcPct val="0"/>
              </a:spcAft>
            </a:pPr>
            <a:endParaRPr lang="en-US" dirty="0">
              <a:solidFill>
                <a:schemeClr val="bg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Define Stories</a:t>
            </a:r>
          </a:p>
          <a:p>
            <a:pPr marL="285750" indent="-285750" defTabSz="932472"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Requirements</a:t>
            </a:r>
          </a:p>
          <a:p>
            <a:pPr marL="285750" indent="-285750" defTabSz="932472"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Feature Files</a:t>
            </a:r>
          </a:p>
        </p:txBody>
      </p:sp>
      <p:sp>
        <p:nvSpPr>
          <p:cNvPr id="34" name="Arrow: Down 33">
            <a:extLst>
              <a:ext uri="{FF2B5EF4-FFF2-40B4-BE49-F238E27FC236}">
                <a16:creationId xmlns:a16="http://schemas.microsoft.com/office/drawing/2014/main" id="{052A6420-7D42-4EF8-8309-00C9B450DE71}"/>
              </a:ext>
            </a:extLst>
          </p:cNvPr>
          <p:cNvSpPr/>
          <p:nvPr/>
        </p:nvSpPr>
        <p:spPr bwMode="auto">
          <a:xfrm>
            <a:off x="5327635" y="2590407"/>
            <a:ext cx="438698" cy="627410"/>
          </a:xfrm>
          <a:prstGeom prst="downArrow">
            <a:avLst/>
          </a:prstGeom>
          <a:solidFill>
            <a:srgbClr val="FFFF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B365C174-F4FC-41B5-9956-9748BBAC98C9}"/>
              </a:ext>
            </a:extLst>
          </p:cNvPr>
          <p:cNvSpPr/>
          <p:nvPr/>
        </p:nvSpPr>
        <p:spPr bwMode="auto">
          <a:xfrm>
            <a:off x="4875006" y="2178672"/>
            <a:ext cx="1394532" cy="560196"/>
          </a:xfrm>
          <a:prstGeom prst="rect">
            <a:avLst/>
          </a:prstGeom>
          <a:solidFill>
            <a:schemeClr val="accent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Sprint 2</a:t>
            </a:r>
          </a:p>
        </p:txBody>
      </p:sp>
      <p:sp>
        <p:nvSpPr>
          <p:cNvPr id="38" name="Rectangle 37">
            <a:extLst>
              <a:ext uri="{FF2B5EF4-FFF2-40B4-BE49-F238E27FC236}">
                <a16:creationId xmlns:a16="http://schemas.microsoft.com/office/drawing/2014/main" id="{DD1B8717-072C-4EDC-B14A-89C2E26A4926}"/>
              </a:ext>
            </a:extLst>
          </p:cNvPr>
          <p:cNvSpPr/>
          <p:nvPr/>
        </p:nvSpPr>
        <p:spPr bwMode="auto">
          <a:xfrm>
            <a:off x="6964852" y="3020229"/>
            <a:ext cx="2109031" cy="1673649"/>
          </a:xfrm>
          <a:prstGeom prst="rect">
            <a:avLst/>
          </a:prstGeom>
          <a:solidFill>
            <a:schemeClr val="accent2">
              <a:lumMod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BA Leading</a:t>
            </a:r>
          </a:p>
          <a:p>
            <a:pPr algn="ctr" defTabSz="932472" fontAlgn="base">
              <a:lnSpc>
                <a:spcPct val="90000"/>
              </a:lnSpc>
              <a:spcBef>
                <a:spcPct val="0"/>
              </a:spcBef>
              <a:spcAft>
                <a:spcPct val="0"/>
              </a:spcAft>
            </a:pPr>
            <a:endParaRPr lang="en-US" dirty="0">
              <a:solidFill>
                <a:schemeClr val="bg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Define Stories</a:t>
            </a:r>
          </a:p>
          <a:p>
            <a:pPr marL="285750" indent="-285750" defTabSz="932472"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Requirements</a:t>
            </a:r>
          </a:p>
          <a:p>
            <a:pPr marL="285750" indent="-285750" defTabSz="932472"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Feature Files</a:t>
            </a:r>
          </a:p>
        </p:txBody>
      </p:sp>
      <p:sp>
        <p:nvSpPr>
          <p:cNvPr id="40" name="Arrow: Down 39">
            <a:extLst>
              <a:ext uri="{FF2B5EF4-FFF2-40B4-BE49-F238E27FC236}">
                <a16:creationId xmlns:a16="http://schemas.microsoft.com/office/drawing/2014/main" id="{2B17F756-6E40-44EA-B9D4-5136C716CA94}"/>
              </a:ext>
            </a:extLst>
          </p:cNvPr>
          <p:cNvSpPr/>
          <p:nvPr/>
        </p:nvSpPr>
        <p:spPr bwMode="auto">
          <a:xfrm>
            <a:off x="7744775" y="2587228"/>
            <a:ext cx="438698" cy="627410"/>
          </a:xfrm>
          <a:prstGeom prst="downArrow">
            <a:avLst/>
          </a:prstGeom>
          <a:solidFill>
            <a:srgbClr val="FFFF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B1BA0AB-AB7B-4338-96F4-2A71F8A83A1E}"/>
              </a:ext>
            </a:extLst>
          </p:cNvPr>
          <p:cNvSpPr/>
          <p:nvPr/>
        </p:nvSpPr>
        <p:spPr bwMode="auto">
          <a:xfrm>
            <a:off x="7322101" y="2164127"/>
            <a:ext cx="1394532" cy="560196"/>
          </a:xfrm>
          <a:prstGeom prst="rect">
            <a:avLst/>
          </a:prstGeom>
          <a:solidFill>
            <a:schemeClr val="accent2">
              <a:lumMod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Sprint 3</a:t>
            </a:r>
          </a:p>
        </p:txBody>
      </p:sp>
      <p:sp>
        <p:nvSpPr>
          <p:cNvPr id="41" name="Rectangle 40">
            <a:extLst>
              <a:ext uri="{FF2B5EF4-FFF2-40B4-BE49-F238E27FC236}">
                <a16:creationId xmlns:a16="http://schemas.microsoft.com/office/drawing/2014/main" id="{1C3FCDF3-F61A-425A-A58B-2671F6E88D4E}"/>
              </a:ext>
            </a:extLst>
          </p:cNvPr>
          <p:cNvSpPr/>
          <p:nvPr/>
        </p:nvSpPr>
        <p:spPr bwMode="auto">
          <a:xfrm>
            <a:off x="9427577" y="3014945"/>
            <a:ext cx="2109031" cy="1673649"/>
          </a:xfrm>
          <a:prstGeom prst="rect">
            <a:avLst/>
          </a:prstGeom>
          <a:solidFill>
            <a:schemeClr val="bg1">
              <a:lumMod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BA Leading</a:t>
            </a:r>
          </a:p>
          <a:p>
            <a:pPr algn="ctr" defTabSz="932472" fontAlgn="base">
              <a:lnSpc>
                <a:spcPct val="90000"/>
              </a:lnSpc>
              <a:spcBef>
                <a:spcPct val="0"/>
              </a:spcBef>
              <a:spcAft>
                <a:spcPct val="0"/>
              </a:spcAft>
            </a:pPr>
            <a:endParaRPr lang="en-US" dirty="0">
              <a:solidFill>
                <a:schemeClr val="bg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Define Stories</a:t>
            </a:r>
          </a:p>
          <a:p>
            <a:pPr marL="285750" indent="-285750" defTabSz="932472"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Requirements</a:t>
            </a:r>
          </a:p>
          <a:p>
            <a:pPr marL="285750" indent="-285750" defTabSz="932472"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Feature Files</a:t>
            </a:r>
          </a:p>
        </p:txBody>
      </p:sp>
      <p:sp>
        <p:nvSpPr>
          <p:cNvPr id="42" name="Arrow: Down 41">
            <a:extLst>
              <a:ext uri="{FF2B5EF4-FFF2-40B4-BE49-F238E27FC236}">
                <a16:creationId xmlns:a16="http://schemas.microsoft.com/office/drawing/2014/main" id="{E5033FE2-18E4-44FE-A523-AD559A9B4F09}"/>
              </a:ext>
            </a:extLst>
          </p:cNvPr>
          <p:cNvSpPr/>
          <p:nvPr/>
        </p:nvSpPr>
        <p:spPr bwMode="auto">
          <a:xfrm>
            <a:off x="10291027" y="2545319"/>
            <a:ext cx="438698" cy="627410"/>
          </a:xfrm>
          <a:prstGeom prst="downArrow">
            <a:avLst/>
          </a:prstGeom>
          <a:solidFill>
            <a:srgbClr val="FFFF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B55A5856-4F99-43DA-82C9-D072ECE5E1B2}"/>
              </a:ext>
            </a:extLst>
          </p:cNvPr>
          <p:cNvSpPr/>
          <p:nvPr/>
        </p:nvSpPr>
        <p:spPr bwMode="auto">
          <a:xfrm>
            <a:off x="9784826" y="2164127"/>
            <a:ext cx="1394532" cy="560196"/>
          </a:xfrm>
          <a:prstGeom prst="rect">
            <a:avLst/>
          </a:prstGeom>
          <a:solidFill>
            <a:schemeClr val="bg1">
              <a:lumMod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Sprint 4</a:t>
            </a:r>
          </a:p>
        </p:txBody>
      </p:sp>
      <p:sp>
        <p:nvSpPr>
          <p:cNvPr id="37" name="Arrow: Down 36">
            <a:extLst>
              <a:ext uri="{FF2B5EF4-FFF2-40B4-BE49-F238E27FC236}">
                <a16:creationId xmlns:a16="http://schemas.microsoft.com/office/drawing/2014/main" id="{22A63F73-97FC-4DAC-975D-F0F5ABF5960A}"/>
              </a:ext>
            </a:extLst>
          </p:cNvPr>
          <p:cNvSpPr/>
          <p:nvPr/>
        </p:nvSpPr>
        <p:spPr bwMode="auto">
          <a:xfrm rot="5400000">
            <a:off x="7345150" y="684286"/>
            <a:ext cx="438698" cy="7944218"/>
          </a:xfrm>
          <a:prstGeom prst="downArrow">
            <a:avLst/>
          </a:prstGeom>
          <a:gradFill flip="none" rotWithShape="1">
            <a:gsLst>
              <a:gs pos="0">
                <a:schemeClr val="bg1"/>
              </a:gs>
              <a:gs pos="100000">
                <a:srgbClr val="FFFF00"/>
              </a:gs>
              <a:gs pos="100000">
                <a:schemeClr val="accent2">
                  <a:lumMod val="45000"/>
                  <a:lumOff val="55000"/>
                </a:schemeClr>
              </a:gs>
              <a:gs pos="100000">
                <a:schemeClr val="accent2">
                  <a:lumMod val="30000"/>
                  <a:lumOff val="70000"/>
                </a:schemeClr>
              </a:gs>
            </a:gsLst>
            <a:lin ang="5400000" scaled="1"/>
            <a:tileRect/>
          </a:gra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43" name="Arrow: Down 42">
            <a:extLst>
              <a:ext uri="{FF2B5EF4-FFF2-40B4-BE49-F238E27FC236}">
                <a16:creationId xmlns:a16="http://schemas.microsoft.com/office/drawing/2014/main" id="{0CE70358-483D-4911-8A79-888D75ADD9C9}"/>
              </a:ext>
            </a:extLst>
          </p:cNvPr>
          <p:cNvSpPr/>
          <p:nvPr/>
        </p:nvSpPr>
        <p:spPr bwMode="auto">
          <a:xfrm>
            <a:off x="2568009" y="2713013"/>
            <a:ext cx="438698" cy="2651467"/>
          </a:xfrm>
          <a:prstGeom prst="downArrow">
            <a:avLst/>
          </a:prstGeom>
          <a:solidFill>
            <a:srgbClr val="FFFF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D27887F-638C-41DE-ABA6-35B14E255FF8}"/>
              </a:ext>
            </a:extLst>
          </p:cNvPr>
          <p:cNvSpPr/>
          <p:nvPr/>
        </p:nvSpPr>
        <p:spPr bwMode="auto">
          <a:xfrm>
            <a:off x="2101820" y="2167363"/>
            <a:ext cx="1394532" cy="560196"/>
          </a:xfrm>
          <a:prstGeom prst="rect">
            <a:avLst/>
          </a:prstGeom>
          <a:solidFill>
            <a:schemeClr val="accent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Sprint 1</a:t>
            </a:r>
          </a:p>
        </p:txBody>
      </p:sp>
      <p:sp>
        <p:nvSpPr>
          <p:cNvPr id="36" name="Flowchart: Magnetic Disk 35">
            <a:extLst>
              <a:ext uri="{FF2B5EF4-FFF2-40B4-BE49-F238E27FC236}">
                <a16:creationId xmlns:a16="http://schemas.microsoft.com/office/drawing/2014/main" id="{9472032E-4428-4DDA-BBC8-D16A5F01AA8A}"/>
              </a:ext>
            </a:extLst>
          </p:cNvPr>
          <p:cNvSpPr/>
          <p:nvPr/>
        </p:nvSpPr>
        <p:spPr bwMode="auto">
          <a:xfrm>
            <a:off x="1982326" y="3665693"/>
            <a:ext cx="1610064" cy="1257346"/>
          </a:xfrm>
          <a:prstGeom prst="flowChartMagneticDisk">
            <a:avLst/>
          </a:prstGeom>
          <a:solidFill>
            <a:schemeClr val="accent2">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 Backlog</a:t>
            </a:r>
          </a:p>
        </p:txBody>
      </p:sp>
    </p:spTree>
    <p:extLst>
      <p:ext uri="{BB962C8B-B14F-4D97-AF65-F5344CB8AC3E}">
        <p14:creationId xmlns:p14="http://schemas.microsoft.com/office/powerpoint/2010/main" val="442292222"/>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Configuration Migration Tool</a:t>
            </a:r>
          </a:p>
        </p:txBody>
      </p:sp>
    </p:spTree>
    <p:extLst>
      <p:ext uri="{BB962C8B-B14F-4D97-AF65-F5344CB8AC3E}">
        <p14:creationId xmlns:p14="http://schemas.microsoft.com/office/powerpoint/2010/main" val="437615665"/>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87A272-2B7E-4514-A23E-3E8564BD0397}"/>
              </a:ext>
            </a:extLst>
          </p:cNvPr>
          <p:cNvSpPr>
            <a:spLocks noGrp="1"/>
          </p:cNvSpPr>
          <p:nvPr>
            <p:ph type="title"/>
          </p:nvPr>
        </p:nvSpPr>
        <p:spPr/>
        <p:txBody>
          <a:bodyPr/>
          <a:lstStyle/>
          <a:p>
            <a:r>
              <a:rPr lang="en-US" dirty="0"/>
              <a:t>Configuration Migration Tool</a:t>
            </a:r>
          </a:p>
        </p:txBody>
      </p:sp>
      <p:sp>
        <p:nvSpPr>
          <p:cNvPr id="2" name="Rectangle 1">
            <a:extLst>
              <a:ext uri="{FF2B5EF4-FFF2-40B4-BE49-F238E27FC236}">
                <a16:creationId xmlns:a16="http://schemas.microsoft.com/office/drawing/2014/main" id="{4CE6A270-7E01-4865-8922-7C2DFAF97412}"/>
              </a:ext>
            </a:extLst>
          </p:cNvPr>
          <p:cNvSpPr/>
          <p:nvPr/>
        </p:nvSpPr>
        <p:spPr>
          <a:xfrm>
            <a:off x="443497" y="5603227"/>
            <a:ext cx="5917004" cy="646331"/>
          </a:xfrm>
          <a:prstGeom prst="rect">
            <a:avLst/>
          </a:prstGeom>
        </p:spPr>
        <p:txBody>
          <a:bodyPr wrap="none">
            <a:spAutoFit/>
          </a:bodyPr>
          <a:lstStyle/>
          <a:p>
            <a:r>
              <a:rPr lang="en-US" dirty="0">
                <a:hlinkClick r:id="rId2"/>
              </a:rPr>
              <a:t>https://msdn.microsoft.com/en-us/library/dn688182.aspx</a:t>
            </a:r>
            <a:endParaRPr lang="en-US" dirty="0"/>
          </a:p>
          <a:p>
            <a:endParaRPr lang="en-US" dirty="0"/>
          </a:p>
        </p:txBody>
      </p:sp>
      <p:pic>
        <p:nvPicPr>
          <p:cNvPr id="4" name="Picture 3">
            <a:extLst>
              <a:ext uri="{FF2B5EF4-FFF2-40B4-BE49-F238E27FC236}">
                <a16:creationId xmlns:a16="http://schemas.microsoft.com/office/drawing/2014/main" id="{97865111-C707-49ED-965D-1EF809D3D71B}"/>
              </a:ext>
            </a:extLst>
          </p:cNvPr>
          <p:cNvPicPr>
            <a:picLocks noChangeAspect="1"/>
          </p:cNvPicPr>
          <p:nvPr/>
        </p:nvPicPr>
        <p:blipFill>
          <a:blip r:embed="rId3"/>
          <a:stretch>
            <a:fillRect/>
          </a:stretch>
        </p:blipFill>
        <p:spPr>
          <a:xfrm>
            <a:off x="506687" y="1439636"/>
            <a:ext cx="5790625" cy="4163591"/>
          </a:xfrm>
          <a:prstGeom prst="rect">
            <a:avLst/>
          </a:prstGeom>
        </p:spPr>
      </p:pic>
      <p:sp>
        <p:nvSpPr>
          <p:cNvPr id="6" name="Rectangle 5">
            <a:extLst>
              <a:ext uri="{FF2B5EF4-FFF2-40B4-BE49-F238E27FC236}">
                <a16:creationId xmlns:a16="http://schemas.microsoft.com/office/drawing/2014/main" id="{C5421B8D-D016-4F73-854E-82638F342C24}"/>
              </a:ext>
            </a:extLst>
          </p:cNvPr>
          <p:cNvSpPr/>
          <p:nvPr/>
        </p:nvSpPr>
        <p:spPr>
          <a:xfrm>
            <a:off x="6585854" y="5650572"/>
            <a:ext cx="5006563" cy="369332"/>
          </a:xfrm>
          <a:prstGeom prst="rect">
            <a:avLst/>
          </a:prstGeom>
        </p:spPr>
        <p:txBody>
          <a:bodyPr wrap="none">
            <a:spAutoFit/>
          </a:bodyPr>
          <a:lstStyle/>
          <a:p>
            <a:r>
              <a:rPr lang="en-US" dirty="0"/>
              <a:t>C:\CRMSDK\SDK\Tools\ConfigurationMigration</a:t>
            </a:r>
          </a:p>
        </p:txBody>
      </p:sp>
      <p:sp>
        <p:nvSpPr>
          <p:cNvPr id="7" name="TextBox 6">
            <a:extLst>
              <a:ext uri="{FF2B5EF4-FFF2-40B4-BE49-F238E27FC236}">
                <a16:creationId xmlns:a16="http://schemas.microsoft.com/office/drawing/2014/main" id="{D3251083-0023-4346-AC00-581F320CA087}"/>
              </a:ext>
            </a:extLst>
          </p:cNvPr>
          <p:cNvSpPr txBox="1"/>
          <p:nvPr/>
        </p:nvSpPr>
        <p:spPr>
          <a:xfrm>
            <a:off x="6711696" y="1527048"/>
            <a:ext cx="4754880" cy="3785652"/>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Use this tool to export data from one CRM organization to another. Also can create data which can be used with the Package </a:t>
            </a:r>
            <a:r>
              <a:rPr lang="en-US" sz="3600" dirty="0" err="1">
                <a:gradFill>
                  <a:gsLst>
                    <a:gs pos="2917">
                      <a:schemeClr val="tx1"/>
                    </a:gs>
                    <a:gs pos="30000">
                      <a:schemeClr val="tx1"/>
                    </a:gs>
                  </a:gsLst>
                  <a:lin ang="5400000" scaled="0"/>
                </a:gradFill>
              </a:rPr>
              <a:t>Deployer</a:t>
            </a:r>
            <a:r>
              <a:rPr lang="en-US" sz="36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867670873"/>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Package </a:t>
            </a:r>
            <a:r>
              <a:rPr lang="en-US" sz="7200" dirty="0" err="1"/>
              <a:t>Deployer</a:t>
            </a:r>
            <a:endParaRPr lang="en-US" sz="7200" dirty="0"/>
          </a:p>
        </p:txBody>
      </p:sp>
    </p:spTree>
    <p:extLst>
      <p:ext uri="{BB962C8B-B14F-4D97-AF65-F5344CB8AC3E}">
        <p14:creationId xmlns:p14="http://schemas.microsoft.com/office/powerpoint/2010/main" val="1962044249"/>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87A272-2B7E-4514-A23E-3E8564BD0397}"/>
              </a:ext>
            </a:extLst>
          </p:cNvPr>
          <p:cNvSpPr>
            <a:spLocks noGrp="1"/>
          </p:cNvSpPr>
          <p:nvPr>
            <p:ph type="title"/>
          </p:nvPr>
        </p:nvSpPr>
        <p:spPr/>
        <p:txBody>
          <a:bodyPr/>
          <a:lstStyle/>
          <a:p>
            <a:r>
              <a:rPr lang="en-US" dirty="0"/>
              <a:t>Dynamics CRM Package </a:t>
            </a:r>
            <a:r>
              <a:rPr lang="en-US" dirty="0" err="1"/>
              <a:t>Deployer</a:t>
            </a:r>
            <a:endParaRPr lang="en-US" dirty="0"/>
          </a:p>
        </p:txBody>
      </p:sp>
      <p:sp>
        <p:nvSpPr>
          <p:cNvPr id="5" name="Text Placeholder 4">
            <a:extLst>
              <a:ext uri="{FF2B5EF4-FFF2-40B4-BE49-F238E27FC236}">
                <a16:creationId xmlns:a16="http://schemas.microsoft.com/office/drawing/2014/main" id="{5DB63849-39C1-40C0-B3B8-450724F2FC1E}"/>
              </a:ext>
            </a:extLst>
          </p:cNvPr>
          <p:cNvSpPr>
            <a:spLocks noGrp="1"/>
          </p:cNvSpPr>
          <p:nvPr>
            <p:ph type="body" sz="quarter" idx="10"/>
          </p:nvPr>
        </p:nvSpPr>
        <p:spPr>
          <a:xfrm>
            <a:off x="269239" y="1189177"/>
            <a:ext cx="11653523" cy="5109091"/>
          </a:xfrm>
        </p:spPr>
        <p:txBody>
          <a:bodyPr/>
          <a:lstStyle/>
          <a:p>
            <a:pPr marL="0" indent="0">
              <a:buNone/>
            </a:pPr>
            <a:r>
              <a:rPr lang="en-US" sz="2000" dirty="0"/>
              <a:t>Microsoft Dynamics CRM Package </a:t>
            </a:r>
            <a:r>
              <a:rPr lang="en-US" sz="2000" dirty="0" err="1"/>
              <a:t>Deployer</a:t>
            </a:r>
            <a:r>
              <a:rPr lang="en-US" sz="2000" dirty="0"/>
              <a:t> lets administrators deploy packages on Microsoft Dynamics 365 (online) and Dynamics 365 (on-premises) instances. A “package” can consist of any or all of the following:</a:t>
            </a:r>
          </a:p>
          <a:p>
            <a:pPr marL="0" indent="0">
              <a:buNone/>
            </a:pPr>
            <a:endParaRPr lang="en-US" sz="2000" dirty="0"/>
          </a:p>
          <a:p>
            <a:r>
              <a:rPr lang="en-US" sz="2000" dirty="0"/>
              <a:t>One or more Dynamics 365 solution files.</a:t>
            </a:r>
          </a:p>
          <a:p>
            <a:r>
              <a:rPr lang="en-US" sz="2000" dirty="0"/>
              <a:t>Flat files or exported configuration data file from the Configuration Migration tool. For more information about the tool, see </a:t>
            </a:r>
            <a:r>
              <a:rPr lang="en-US" sz="2000" dirty="0">
                <a:hlinkClick r:id="rId2"/>
              </a:rPr>
              <a:t>TechNet: Manage your configuration data</a:t>
            </a:r>
            <a:r>
              <a:rPr lang="en-US" sz="2000" dirty="0"/>
              <a:t>.</a:t>
            </a:r>
          </a:p>
          <a:p>
            <a:r>
              <a:rPr lang="en-US" sz="2000" dirty="0"/>
              <a:t>Custom code that can run before, while, or after the package is deployed to the Dynamics 365 instance.</a:t>
            </a:r>
          </a:p>
          <a:p>
            <a:r>
              <a:rPr lang="en-US" sz="2000" dirty="0"/>
              <a:t>HTML content specific to the package that can display at the beginning and end of the deployment process. This can be useful to provide a description of the solutions and files that are deployed in the package.</a:t>
            </a:r>
          </a:p>
          <a:p>
            <a:pPr marL="0" indent="0">
              <a:buNone/>
            </a:pPr>
            <a:endParaRPr lang="en-US" sz="2000" dirty="0"/>
          </a:p>
          <a:p>
            <a:pPr marL="0" indent="0">
              <a:buNone/>
            </a:pPr>
            <a:r>
              <a:rPr lang="en-US" sz="2000" dirty="0"/>
              <a:t>Microsoft Dynamics 365 provides you with a Visual Studio template for creating these packages that can be used with the Package </a:t>
            </a:r>
            <a:r>
              <a:rPr lang="en-US" sz="2000" dirty="0" err="1"/>
              <a:t>Deployer</a:t>
            </a:r>
            <a:r>
              <a:rPr lang="en-US" sz="2000" dirty="0"/>
              <a:t> tool to deploy them to a Dynamics 365instance.</a:t>
            </a:r>
          </a:p>
          <a:p>
            <a:endParaRPr lang="en-US" sz="2000" dirty="0"/>
          </a:p>
        </p:txBody>
      </p:sp>
      <p:sp>
        <p:nvSpPr>
          <p:cNvPr id="2" name="Rectangle 1">
            <a:extLst>
              <a:ext uri="{FF2B5EF4-FFF2-40B4-BE49-F238E27FC236}">
                <a16:creationId xmlns:a16="http://schemas.microsoft.com/office/drawing/2014/main" id="{4CE6A270-7E01-4865-8922-7C2DFAF97412}"/>
              </a:ext>
            </a:extLst>
          </p:cNvPr>
          <p:cNvSpPr/>
          <p:nvPr/>
        </p:nvSpPr>
        <p:spPr>
          <a:xfrm>
            <a:off x="178996" y="5923526"/>
            <a:ext cx="5917004" cy="646331"/>
          </a:xfrm>
          <a:prstGeom prst="rect">
            <a:avLst/>
          </a:prstGeom>
        </p:spPr>
        <p:txBody>
          <a:bodyPr wrap="none">
            <a:spAutoFit/>
          </a:bodyPr>
          <a:lstStyle/>
          <a:p>
            <a:r>
              <a:rPr lang="en-US" dirty="0">
                <a:hlinkClick r:id="rId3"/>
              </a:rPr>
              <a:t>https://msdn.microsoft.com/en-us/library/dn688182.aspx</a:t>
            </a:r>
            <a:endParaRPr lang="en-US" dirty="0"/>
          </a:p>
          <a:p>
            <a:endParaRPr lang="en-US" dirty="0"/>
          </a:p>
        </p:txBody>
      </p:sp>
      <p:sp>
        <p:nvSpPr>
          <p:cNvPr id="4" name="Rectangle 3">
            <a:extLst>
              <a:ext uri="{FF2B5EF4-FFF2-40B4-BE49-F238E27FC236}">
                <a16:creationId xmlns:a16="http://schemas.microsoft.com/office/drawing/2014/main" id="{871F2C11-4BE2-457B-9797-B7EE58299B81}"/>
              </a:ext>
            </a:extLst>
          </p:cNvPr>
          <p:cNvSpPr/>
          <p:nvPr/>
        </p:nvSpPr>
        <p:spPr>
          <a:xfrm>
            <a:off x="6375675" y="5928936"/>
            <a:ext cx="4506426" cy="369332"/>
          </a:xfrm>
          <a:prstGeom prst="rect">
            <a:avLst/>
          </a:prstGeom>
        </p:spPr>
        <p:txBody>
          <a:bodyPr wrap="none">
            <a:spAutoFit/>
          </a:bodyPr>
          <a:lstStyle/>
          <a:p>
            <a:r>
              <a:rPr lang="en-US" dirty="0"/>
              <a:t>C:\CRMSDK\SDK\Tools\PackageDeployer</a:t>
            </a:r>
          </a:p>
        </p:txBody>
      </p:sp>
    </p:spTree>
    <p:extLst>
      <p:ext uri="{BB962C8B-B14F-4D97-AF65-F5344CB8AC3E}">
        <p14:creationId xmlns:p14="http://schemas.microsoft.com/office/powerpoint/2010/main" val="500424569"/>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87A272-2B7E-4514-A23E-3E8564BD0397}"/>
              </a:ext>
            </a:extLst>
          </p:cNvPr>
          <p:cNvSpPr>
            <a:spLocks noGrp="1"/>
          </p:cNvSpPr>
          <p:nvPr>
            <p:ph type="title"/>
          </p:nvPr>
        </p:nvSpPr>
        <p:spPr/>
        <p:txBody>
          <a:bodyPr/>
          <a:lstStyle/>
          <a:p>
            <a:r>
              <a:rPr lang="en-US" dirty="0"/>
              <a:t>Dynamics CRM Package </a:t>
            </a:r>
            <a:r>
              <a:rPr lang="en-US" dirty="0" err="1"/>
              <a:t>Deployer</a:t>
            </a:r>
            <a:endParaRPr lang="en-US" dirty="0"/>
          </a:p>
        </p:txBody>
      </p:sp>
      <p:sp>
        <p:nvSpPr>
          <p:cNvPr id="2" name="Rectangle 1">
            <a:extLst>
              <a:ext uri="{FF2B5EF4-FFF2-40B4-BE49-F238E27FC236}">
                <a16:creationId xmlns:a16="http://schemas.microsoft.com/office/drawing/2014/main" id="{4CE6A270-7E01-4865-8922-7C2DFAF97412}"/>
              </a:ext>
            </a:extLst>
          </p:cNvPr>
          <p:cNvSpPr/>
          <p:nvPr/>
        </p:nvSpPr>
        <p:spPr>
          <a:xfrm>
            <a:off x="178996" y="5923526"/>
            <a:ext cx="5917004" cy="646331"/>
          </a:xfrm>
          <a:prstGeom prst="rect">
            <a:avLst/>
          </a:prstGeom>
        </p:spPr>
        <p:txBody>
          <a:bodyPr wrap="none">
            <a:spAutoFit/>
          </a:bodyPr>
          <a:lstStyle/>
          <a:p>
            <a:r>
              <a:rPr lang="en-US" dirty="0">
                <a:hlinkClick r:id="rId2"/>
              </a:rPr>
              <a:t>https://msdn.microsoft.com/en-us/library/dn688182.aspx</a:t>
            </a:r>
            <a:endParaRPr lang="en-US" dirty="0"/>
          </a:p>
          <a:p>
            <a:endParaRPr lang="en-US" dirty="0"/>
          </a:p>
        </p:txBody>
      </p:sp>
      <p:pic>
        <p:nvPicPr>
          <p:cNvPr id="4" name="Picture 3">
            <a:extLst>
              <a:ext uri="{FF2B5EF4-FFF2-40B4-BE49-F238E27FC236}">
                <a16:creationId xmlns:a16="http://schemas.microsoft.com/office/drawing/2014/main" id="{59082026-4B8A-444F-B5D4-C5344C93669A}"/>
              </a:ext>
            </a:extLst>
          </p:cNvPr>
          <p:cNvPicPr>
            <a:picLocks noChangeAspect="1"/>
          </p:cNvPicPr>
          <p:nvPr/>
        </p:nvPicPr>
        <p:blipFill>
          <a:blip r:embed="rId3"/>
          <a:stretch>
            <a:fillRect/>
          </a:stretch>
        </p:blipFill>
        <p:spPr>
          <a:xfrm>
            <a:off x="269240" y="1019800"/>
            <a:ext cx="11320201" cy="4912393"/>
          </a:xfrm>
          <a:prstGeom prst="rect">
            <a:avLst/>
          </a:prstGeom>
        </p:spPr>
      </p:pic>
      <p:sp>
        <p:nvSpPr>
          <p:cNvPr id="6" name="Rectangle 5">
            <a:extLst>
              <a:ext uri="{FF2B5EF4-FFF2-40B4-BE49-F238E27FC236}">
                <a16:creationId xmlns:a16="http://schemas.microsoft.com/office/drawing/2014/main" id="{1BE7862F-881D-4BB6-8E92-88A26E5D6855}"/>
              </a:ext>
            </a:extLst>
          </p:cNvPr>
          <p:cNvSpPr/>
          <p:nvPr/>
        </p:nvSpPr>
        <p:spPr>
          <a:xfrm>
            <a:off x="6415204" y="5932193"/>
            <a:ext cx="5320752" cy="646331"/>
          </a:xfrm>
          <a:prstGeom prst="rect">
            <a:avLst/>
          </a:prstGeom>
        </p:spPr>
        <p:txBody>
          <a:bodyPr wrap="none">
            <a:spAutoFit/>
          </a:bodyPr>
          <a:lstStyle/>
          <a:p>
            <a:r>
              <a:rPr lang="en-US" dirty="0">
                <a:hlinkClick r:id="rId4"/>
              </a:rPr>
              <a:t>https://www.youtube.com/watch?v=KJKZPu4C-O4</a:t>
            </a:r>
            <a:endParaRPr lang="en-US" dirty="0"/>
          </a:p>
          <a:p>
            <a:endParaRPr lang="en-US" dirty="0"/>
          </a:p>
        </p:txBody>
      </p:sp>
    </p:spTree>
    <p:extLst>
      <p:ext uri="{BB962C8B-B14F-4D97-AF65-F5344CB8AC3E}">
        <p14:creationId xmlns:p14="http://schemas.microsoft.com/office/powerpoint/2010/main" val="1132066495"/>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CFE2-E47C-4B75-8958-3D77BEC320E9}"/>
              </a:ext>
            </a:extLst>
          </p:cNvPr>
          <p:cNvSpPr>
            <a:spLocks noGrp="1"/>
          </p:cNvSpPr>
          <p:nvPr>
            <p:ph type="title"/>
          </p:nvPr>
        </p:nvSpPr>
        <p:spPr/>
        <p:txBody>
          <a:bodyPr/>
          <a:lstStyle/>
          <a:p>
            <a:r>
              <a:rPr lang="en-US" dirty="0"/>
              <a:t>Packages Deployed via </a:t>
            </a:r>
            <a:r>
              <a:rPr lang="en-US" dirty="0" err="1"/>
              <a:t>Powershell</a:t>
            </a:r>
            <a:endParaRPr lang="en-US" dirty="0"/>
          </a:p>
        </p:txBody>
      </p:sp>
      <p:sp>
        <p:nvSpPr>
          <p:cNvPr id="3" name="Rectangle 2">
            <a:extLst>
              <a:ext uri="{FF2B5EF4-FFF2-40B4-BE49-F238E27FC236}">
                <a16:creationId xmlns:a16="http://schemas.microsoft.com/office/drawing/2014/main" id="{5F02D0E5-F0A2-4CF8-AFAC-8A857087C29C}"/>
              </a:ext>
            </a:extLst>
          </p:cNvPr>
          <p:cNvSpPr/>
          <p:nvPr/>
        </p:nvSpPr>
        <p:spPr>
          <a:xfrm>
            <a:off x="4133574" y="6377148"/>
            <a:ext cx="5320752" cy="646331"/>
          </a:xfrm>
          <a:prstGeom prst="rect">
            <a:avLst/>
          </a:prstGeom>
        </p:spPr>
        <p:txBody>
          <a:bodyPr wrap="none">
            <a:spAutoFit/>
          </a:bodyPr>
          <a:lstStyle/>
          <a:p>
            <a:r>
              <a:rPr lang="en-US" dirty="0">
                <a:hlinkClick r:id="rId2"/>
              </a:rPr>
              <a:t>https://www.youtube.com/watch?v=EOLjjwY0QEQ</a:t>
            </a:r>
            <a:endParaRPr lang="en-US" dirty="0"/>
          </a:p>
          <a:p>
            <a:endParaRPr lang="en-US" dirty="0"/>
          </a:p>
        </p:txBody>
      </p:sp>
      <p:sp>
        <p:nvSpPr>
          <p:cNvPr id="5" name="Rectangle 1">
            <a:extLst>
              <a:ext uri="{FF2B5EF4-FFF2-40B4-BE49-F238E27FC236}">
                <a16:creationId xmlns:a16="http://schemas.microsoft.com/office/drawing/2014/main" id="{AC540ED1-5003-4191-8FA8-FC0571F81C4F}"/>
              </a:ext>
            </a:extLst>
          </p:cNvPr>
          <p:cNvSpPr>
            <a:spLocks noGrp="1" noChangeArrowheads="1"/>
          </p:cNvSpPr>
          <p:nvPr>
            <p:ph type="body" sz="quarter" idx="10"/>
          </p:nvPr>
        </p:nvSpPr>
        <p:spPr bwMode="auto">
          <a:xfrm>
            <a:off x="269240" y="1189176"/>
            <a:ext cx="9884577"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lvl="0" indent="0" defTabSz="914400" eaLnBrk="0" fontAlgn="base" hangingPunct="0">
              <a:lnSpc>
                <a:spcPct val="100000"/>
              </a:lnSpc>
              <a:spcBef>
                <a:spcPct val="0"/>
              </a:spcBef>
              <a:spcAft>
                <a:spcPct val="0"/>
              </a:spcAft>
              <a:buSzTx/>
              <a:buNone/>
            </a:pPr>
            <a:r>
              <a:rPr lang="en-US" sz="1600" dirty="0">
                <a:latin typeface="+mn-lt"/>
              </a:rPr>
              <a:t>The </a:t>
            </a:r>
            <a:r>
              <a:rPr lang="en-US" sz="1600" b="1" dirty="0">
                <a:latin typeface="+mn-lt"/>
              </a:rPr>
              <a:t>Get-</a:t>
            </a:r>
            <a:r>
              <a:rPr lang="en-US" sz="1600" b="1" dirty="0" err="1">
                <a:latin typeface="+mn-lt"/>
              </a:rPr>
              <a:t>CrmPackages</a:t>
            </a:r>
            <a:r>
              <a:rPr lang="en-US" sz="1600" dirty="0">
                <a:latin typeface="+mn-lt"/>
              </a:rPr>
              <a:t> cmdlet returns a list of packages (package name and package assembly location). The cmdlet can also return information about a specific package if you specify the package name as a cmdlet parameter. A package can contain the following items Microsoft Dynamics 365 solution files, files or exported data files from the Configuration Migration tool, custom code that can run during or after the package is deployed to the Microsoft Dynamics 365 instance, and HTML content specific to the package that can display at the beginning and end of the package deployment process. This HTML content can be useful to provide a description of the solutions and files that are deployed in the package. This cmdlet applies to Microsoft Dynamics 365 (online and on-premises). </a:t>
            </a:r>
          </a:p>
          <a:p>
            <a:pPr marL="0" lvl="0" indent="0" defTabSz="914400" eaLnBrk="0" fontAlgn="base" hangingPunct="0">
              <a:lnSpc>
                <a:spcPct val="100000"/>
              </a:lnSpc>
              <a:spcBef>
                <a:spcPct val="0"/>
              </a:spcBef>
              <a:spcAft>
                <a:spcPct val="0"/>
              </a:spcAft>
              <a:buSzTx/>
              <a:buNone/>
            </a:pPr>
            <a:endParaRPr kumimoji="0" lang="en-US" altLang="en-US" sz="1600" b="0" i="0" u="none" strike="noStrike" cap="none" normalizeH="0" baseline="0" dirty="0">
              <a:ln>
                <a:noFill/>
              </a:ln>
              <a:solidFill>
                <a:srgbClr val="000000"/>
              </a:solidFill>
              <a:effectLst/>
              <a:latin typeface="+mn-lt"/>
            </a:endParaRPr>
          </a:p>
          <a:p>
            <a:pPr marL="0" lvl="0" indent="0" defTabSz="914400" eaLnBrk="0" fontAlgn="base" hangingPunct="0">
              <a:lnSpc>
                <a:spcPct val="100000"/>
              </a:lnSpc>
              <a:spcBef>
                <a:spcPct val="0"/>
              </a:spcBef>
              <a:spcAft>
                <a:spcPct val="0"/>
              </a:spcAft>
              <a:buSzTx/>
              <a:buNone/>
            </a:pPr>
            <a:r>
              <a:rPr kumimoji="0" lang="en-US" altLang="en-US" sz="1600" b="0" i="0" u="none" strike="noStrike" cap="none" normalizeH="0" baseline="0" dirty="0">
                <a:ln>
                  <a:noFill/>
                </a:ln>
                <a:solidFill>
                  <a:srgbClr val="000000"/>
                </a:solidFill>
                <a:effectLst/>
                <a:latin typeface="+mn-lt"/>
              </a:rPr>
              <a:t>PS C:\&gt; Get-</a:t>
            </a:r>
            <a:r>
              <a:rPr kumimoji="0" lang="en-US" altLang="en-US" sz="1600" b="0" i="0" u="none" strike="noStrike" cap="none" normalizeH="0" baseline="0" dirty="0" err="1">
                <a:ln>
                  <a:noFill/>
                </a:ln>
                <a:solidFill>
                  <a:srgbClr val="000000"/>
                </a:solidFill>
                <a:effectLst/>
                <a:latin typeface="+mn-lt"/>
              </a:rPr>
              <a:t>CrmPackages</a:t>
            </a:r>
            <a:r>
              <a:rPr kumimoji="0" lang="en-US" altLang="en-US" sz="1600" b="0" i="0" u="none" strike="noStrike" cap="none" normalizeH="0" baseline="0" dirty="0">
                <a:ln>
                  <a:noFill/>
                </a:ln>
                <a:solidFill>
                  <a:srgbClr val="000000"/>
                </a:solidFill>
                <a:effectLst/>
                <a:latin typeface="+mn-lt"/>
              </a:rPr>
              <a:t> [[-</a:t>
            </a:r>
            <a:r>
              <a:rPr kumimoji="0" lang="en-US" altLang="en-US" sz="1600" b="0" i="0" u="none" strike="noStrike" cap="none" normalizeH="0" baseline="0" dirty="0" err="1">
                <a:ln>
                  <a:noFill/>
                </a:ln>
                <a:solidFill>
                  <a:srgbClr val="000000"/>
                </a:solidFill>
                <a:effectLst/>
                <a:latin typeface="+mn-lt"/>
              </a:rPr>
              <a:t>PackageDirectory</a:t>
            </a:r>
            <a:r>
              <a:rPr kumimoji="0" lang="en-US" altLang="en-US" sz="1600" b="0" i="0" u="none" strike="noStrike" cap="none" normalizeH="0" baseline="0" dirty="0">
                <a:ln>
                  <a:noFill/>
                </a:ln>
                <a:solidFill>
                  <a:srgbClr val="000000"/>
                </a:solidFill>
                <a:effectLst/>
                <a:latin typeface="+mn-lt"/>
              </a:rPr>
              <a:t>] &lt;String&gt; ] [[-</a:t>
            </a:r>
            <a:r>
              <a:rPr kumimoji="0" lang="en-US" altLang="en-US" sz="1600" b="0" i="0" u="none" strike="noStrike" cap="none" normalizeH="0" baseline="0" dirty="0" err="1">
                <a:ln>
                  <a:noFill/>
                </a:ln>
                <a:solidFill>
                  <a:srgbClr val="000000"/>
                </a:solidFill>
                <a:effectLst/>
                <a:latin typeface="+mn-lt"/>
              </a:rPr>
              <a:t>PackageName</a:t>
            </a:r>
            <a:r>
              <a:rPr kumimoji="0" lang="en-US" altLang="en-US" sz="1600" b="0" i="0" u="none" strike="noStrike" cap="none" normalizeH="0" baseline="0" dirty="0">
                <a:ln>
                  <a:noFill/>
                </a:ln>
                <a:solidFill>
                  <a:srgbClr val="000000"/>
                </a:solidFill>
                <a:effectLst/>
                <a:latin typeface="+mn-lt"/>
              </a:rPr>
              <a:t>] &lt;String&gt; ] [-</a:t>
            </a:r>
            <a:r>
              <a:rPr kumimoji="0" lang="en-US" altLang="en-US" sz="1600" b="0" i="0" u="none" strike="noStrike" cap="none" normalizeH="0" baseline="0" dirty="0" err="1">
                <a:ln>
                  <a:noFill/>
                </a:ln>
                <a:solidFill>
                  <a:srgbClr val="000000"/>
                </a:solidFill>
                <a:effectLst/>
                <a:latin typeface="+mn-lt"/>
              </a:rPr>
              <a:t>LogWriteDirectory</a:t>
            </a:r>
            <a:r>
              <a:rPr kumimoji="0" lang="en-US" altLang="en-US" sz="1600" b="0" i="0" u="none" strike="noStrike" cap="none" normalizeH="0" baseline="0" dirty="0">
                <a:ln>
                  <a:noFill/>
                </a:ln>
                <a:solidFill>
                  <a:srgbClr val="000000"/>
                </a:solidFill>
                <a:effectLst/>
                <a:latin typeface="+mn-lt"/>
              </a:rPr>
              <a:t> &lt;String&gt; ] [ &lt;</a:t>
            </a:r>
            <a:r>
              <a:rPr kumimoji="0" lang="en-US" altLang="en-US" sz="1600" b="0" i="0" u="none" strike="noStrike" cap="none" normalizeH="0" baseline="0" dirty="0" err="1">
                <a:ln>
                  <a:noFill/>
                </a:ln>
                <a:solidFill>
                  <a:srgbClr val="000000"/>
                </a:solidFill>
                <a:effectLst/>
                <a:latin typeface="+mn-lt"/>
              </a:rPr>
              <a:t>CommonParameters</a:t>
            </a:r>
            <a:r>
              <a:rPr kumimoji="0" lang="en-US" altLang="en-US" sz="1600" b="0" i="0" u="none" strike="noStrike" cap="none" normalizeH="0" baseline="0" dirty="0">
                <a:ln>
                  <a:noFill/>
                </a:ln>
                <a:solidFill>
                  <a:srgbClr val="000000"/>
                </a:solidFill>
                <a:effectLst/>
                <a:latin typeface="+mn-lt"/>
              </a:rPr>
              <a:t>&gt;]</a:t>
            </a:r>
            <a:r>
              <a:rPr kumimoji="0" lang="en-US" altLang="en-US" sz="16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tx1"/>
              </a:solidFill>
              <a:latin typeface="+mn-lt"/>
            </a:endParaRPr>
          </a:p>
          <a:p>
            <a:pPr marL="0" lvl="0" indent="0" defTabSz="914400" eaLnBrk="0" fontAlgn="base" hangingPunct="0">
              <a:lnSpc>
                <a:spcPct val="100000"/>
              </a:lnSpc>
              <a:spcBef>
                <a:spcPct val="0"/>
              </a:spcBef>
              <a:spcAft>
                <a:spcPct val="0"/>
              </a:spcAft>
              <a:buSzTx/>
              <a:buNone/>
            </a:pPr>
            <a:r>
              <a:rPr lang="en-US" sz="1600" dirty="0">
                <a:latin typeface="+mn-lt"/>
              </a:rPr>
              <a:t>The </a:t>
            </a:r>
            <a:r>
              <a:rPr lang="en-US" sz="1600" b="1" dirty="0">
                <a:latin typeface="+mn-lt"/>
              </a:rPr>
              <a:t>Import-</a:t>
            </a:r>
            <a:r>
              <a:rPr lang="en-US" sz="1600" b="1" dirty="0" err="1">
                <a:latin typeface="+mn-lt"/>
              </a:rPr>
              <a:t>CrmPackage</a:t>
            </a:r>
            <a:r>
              <a:rPr lang="en-US" sz="1600" dirty="0">
                <a:latin typeface="+mn-lt"/>
              </a:rPr>
              <a:t> cmdlet imports a package to a Dynamics 365 instance. A package can contain Dynamics 365 solution files, files or exported data files from the Configuration Migration tool, custom code that can run during or after the package is deployed to the Dynamics 365 instance, and HTML content specific to the package that can display at the beginning and end of the package deployment process. The HTML content can be useful to provide a description of the solutions and files that are deployed in the package.</a:t>
            </a:r>
            <a:endParaRPr lang="en-US" altLang="en-US" sz="1600" dirty="0">
              <a:solidFill>
                <a:schemeClr val="tx1"/>
              </a:solidFill>
              <a:latin typeface="+mn-lt"/>
            </a:endParaRPr>
          </a:p>
          <a:p>
            <a:pPr marL="0" indent="0" defTabSz="914400" eaLnBrk="0" fontAlgn="base" hangingPunct="0">
              <a:lnSpc>
                <a:spcPct val="100000"/>
              </a:lnSpc>
              <a:spcBef>
                <a:spcPct val="0"/>
              </a:spcBef>
              <a:spcAft>
                <a:spcPct val="0"/>
              </a:spcAft>
              <a:buSzTx/>
              <a:buNone/>
            </a:pPr>
            <a:endParaRPr lang="en-US" altLang="en-US" sz="1600" dirty="0">
              <a:solidFill>
                <a:srgbClr val="000000"/>
              </a:solidFill>
              <a:latin typeface="+mn-lt"/>
            </a:endParaRPr>
          </a:p>
          <a:p>
            <a:pPr marL="0" indent="0" defTabSz="914400" eaLnBrk="0" fontAlgn="base" hangingPunct="0">
              <a:lnSpc>
                <a:spcPct val="100000"/>
              </a:lnSpc>
              <a:spcBef>
                <a:spcPct val="0"/>
              </a:spcBef>
              <a:spcAft>
                <a:spcPct val="0"/>
              </a:spcAft>
              <a:buSzTx/>
              <a:buNone/>
            </a:pPr>
            <a:r>
              <a:rPr lang="en-US" altLang="en-US" sz="1600" dirty="0">
                <a:solidFill>
                  <a:srgbClr val="000000"/>
                </a:solidFill>
                <a:latin typeface="+mn-lt"/>
              </a:rPr>
              <a:t>PS C:\&gt; Import-</a:t>
            </a:r>
            <a:r>
              <a:rPr lang="en-US" altLang="en-US" sz="1600" dirty="0" err="1">
                <a:solidFill>
                  <a:srgbClr val="000000"/>
                </a:solidFill>
                <a:latin typeface="+mn-lt"/>
              </a:rPr>
              <a:t>CrmPackage</a:t>
            </a:r>
            <a:r>
              <a:rPr lang="en-US" altLang="en-US" sz="1600" dirty="0">
                <a:solidFill>
                  <a:srgbClr val="000000"/>
                </a:solidFill>
                <a:latin typeface="+mn-lt"/>
              </a:rPr>
              <a:t> [-</a:t>
            </a:r>
            <a:r>
              <a:rPr lang="en-US" altLang="en-US" sz="1600" dirty="0" err="1">
                <a:solidFill>
                  <a:srgbClr val="000000"/>
                </a:solidFill>
                <a:latin typeface="+mn-lt"/>
              </a:rPr>
              <a:t>CrmConnection</a:t>
            </a:r>
            <a:r>
              <a:rPr lang="en-US" altLang="en-US" sz="1600" dirty="0">
                <a:solidFill>
                  <a:srgbClr val="000000"/>
                </a:solidFill>
                <a:latin typeface="+mn-lt"/>
              </a:rPr>
              <a:t>] &lt;String&gt; [-</a:t>
            </a:r>
            <a:r>
              <a:rPr lang="en-US" altLang="en-US" sz="1600" dirty="0" err="1">
                <a:solidFill>
                  <a:srgbClr val="000000"/>
                </a:solidFill>
                <a:latin typeface="+mn-lt"/>
              </a:rPr>
              <a:t>PackageName</a:t>
            </a:r>
            <a:r>
              <a:rPr lang="en-US" altLang="en-US" sz="1600" dirty="0">
                <a:solidFill>
                  <a:srgbClr val="000000"/>
                </a:solidFill>
                <a:latin typeface="+mn-lt"/>
              </a:rPr>
              <a:t>] &lt;String&gt; [[-</a:t>
            </a:r>
            <a:r>
              <a:rPr lang="en-US" altLang="en-US" sz="1600" dirty="0" err="1">
                <a:solidFill>
                  <a:srgbClr val="000000"/>
                </a:solidFill>
                <a:latin typeface="+mn-lt"/>
              </a:rPr>
              <a:t>PackageDirectory</a:t>
            </a:r>
            <a:r>
              <a:rPr lang="en-US" altLang="en-US" sz="1600" dirty="0">
                <a:solidFill>
                  <a:srgbClr val="000000"/>
                </a:solidFill>
                <a:latin typeface="+mn-lt"/>
              </a:rPr>
              <a:t>] &lt;String&gt; ] [[-</a:t>
            </a:r>
            <a:r>
              <a:rPr lang="en-US" altLang="en-US" sz="1600" dirty="0" err="1">
                <a:solidFill>
                  <a:srgbClr val="000000"/>
                </a:solidFill>
                <a:latin typeface="+mn-lt"/>
              </a:rPr>
              <a:t>UnpackFilesDirectory</a:t>
            </a:r>
            <a:r>
              <a:rPr lang="en-US" altLang="en-US" sz="1600" dirty="0">
                <a:solidFill>
                  <a:srgbClr val="000000"/>
                </a:solidFill>
                <a:latin typeface="+mn-lt"/>
              </a:rPr>
              <a:t>] &lt;String&gt; ] [-</a:t>
            </a:r>
            <a:r>
              <a:rPr lang="en-US" altLang="en-US" sz="1600" dirty="0" err="1">
                <a:solidFill>
                  <a:srgbClr val="000000"/>
                </a:solidFill>
                <a:latin typeface="+mn-lt"/>
              </a:rPr>
              <a:t>AllowCustomCode</a:t>
            </a:r>
            <a:r>
              <a:rPr lang="en-US" altLang="en-US" sz="1600" dirty="0">
                <a:solidFill>
                  <a:srgbClr val="000000"/>
                </a:solidFill>
                <a:latin typeface="+mn-lt"/>
              </a:rPr>
              <a:t> &lt;String&gt; ] [-</a:t>
            </a:r>
            <a:r>
              <a:rPr lang="en-US" altLang="en-US" sz="1600" dirty="0" err="1">
                <a:solidFill>
                  <a:srgbClr val="000000"/>
                </a:solidFill>
                <a:latin typeface="+mn-lt"/>
              </a:rPr>
              <a:t>LogWriteDirectory</a:t>
            </a:r>
            <a:r>
              <a:rPr lang="en-US" altLang="en-US" sz="1600" dirty="0">
                <a:solidFill>
                  <a:srgbClr val="000000"/>
                </a:solidFill>
                <a:latin typeface="+mn-lt"/>
              </a:rPr>
              <a:t> &lt;String&gt; ] [-</a:t>
            </a:r>
            <a:r>
              <a:rPr lang="en-US" altLang="en-US" sz="1600" dirty="0" err="1">
                <a:solidFill>
                  <a:srgbClr val="000000"/>
                </a:solidFill>
                <a:latin typeface="+mn-lt"/>
              </a:rPr>
              <a:t>RuntimePackageSettings</a:t>
            </a:r>
            <a:r>
              <a:rPr lang="en-US" altLang="en-US" sz="1600" dirty="0">
                <a:solidFill>
                  <a:srgbClr val="000000"/>
                </a:solidFill>
                <a:latin typeface="+mn-lt"/>
              </a:rPr>
              <a:t> &lt;String&gt; ] [-Timeout &lt;String&gt; ]</a:t>
            </a:r>
            <a:r>
              <a:rPr lang="en-US" altLang="en-US" sz="1600" dirty="0">
                <a:solidFill>
                  <a:schemeClr val="tx1"/>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797910176"/>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ACDAB-79D2-4280-AA92-B69EB895E74A}"/>
              </a:ext>
            </a:extLst>
          </p:cNvPr>
          <p:cNvSpPr>
            <a:spLocks noGrp="1"/>
          </p:cNvSpPr>
          <p:nvPr>
            <p:ph type="body" sz="quarter" idx="10"/>
          </p:nvPr>
        </p:nvSpPr>
        <p:spPr>
          <a:xfrm>
            <a:off x="269239" y="1189177"/>
            <a:ext cx="11653523" cy="4579715"/>
          </a:xfrm>
        </p:spPr>
        <p:txBody>
          <a:bodyPr/>
          <a:lstStyle/>
          <a:p>
            <a:pPr marL="0" indent="0">
              <a:buNone/>
            </a:pPr>
            <a:br>
              <a:rPr lang="en-US" sz="2400" dirty="0">
                <a:solidFill>
                  <a:schemeClr val="tx2">
                    <a:lumMod val="50000"/>
                  </a:schemeClr>
                </a:solidFill>
                <a:latin typeface="+mn-lt"/>
              </a:rPr>
            </a:br>
            <a:r>
              <a:rPr lang="en-US" sz="2400" dirty="0">
                <a:solidFill>
                  <a:schemeClr val="tx2">
                    <a:lumMod val="50000"/>
                  </a:schemeClr>
                </a:solidFill>
                <a:latin typeface="+mn-lt"/>
              </a:rPr>
              <a:t>$Cred = Get-Credential</a:t>
            </a:r>
          </a:p>
          <a:p>
            <a:pPr marL="0" indent="0">
              <a:buNone/>
            </a:pPr>
            <a:br>
              <a:rPr lang="en-US" sz="2400" dirty="0">
                <a:solidFill>
                  <a:schemeClr val="tx2">
                    <a:lumMod val="50000"/>
                  </a:schemeClr>
                </a:solidFill>
                <a:latin typeface="+mn-lt"/>
              </a:rPr>
            </a:br>
            <a:r>
              <a:rPr lang="en-US" sz="2400" dirty="0">
                <a:solidFill>
                  <a:schemeClr val="tx2">
                    <a:lumMod val="50000"/>
                  </a:schemeClr>
                </a:solidFill>
                <a:latin typeface="+mn-lt"/>
              </a:rPr>
              <a:t>Add-</a:t>
            </a:r>
            <a:r>
              <a:rPr lang="en-US" sz="2400" dirty="0" err="1">
                <a:solidFill>
                  <a:schemeClr val="tx2">
                    <a:lumMod val="50000"/>
                  </a:schemeClr>
                </a:solidFill>
                <a:latin typeface="+mn-lt"/>
              </a:rPr>
              <a:t>PSSnapin</a:t>
            </a:r>
            <a:r>
              <a:rPr lang="en-US" sz="2400" dirty="0">
                <a:solidFill>
                  <a:schemeClr val="tx2">
                    <a:lumMod val="50000"/>
                  </a:schemeClr>
                </a:solidFill>
                <a:latin typeface="+mn-lt"/>
              </a:rPr>
              <a:t> </a:t>
            </a:r>
            <a:r>
              <a:rPr lang="en-US" sz="2400" dirty="0" err="1">
                <a:solidFill>
                  <a:schemeClr val="tx2">
                    <a:lumMod val="50000"/>
                  </a:schemeClr>
                </a:solidFill>
                <a:latin typeface="+mn-lt"/>
              </a:rPr>
              <a:t>Microsoft.Xrm.Tooling.Connector</a:t>
            </a:r>
            <a:endParaRPr lang="en-US" sz="2400" dirty="0">
              <a:solidFill>
                <a:schemeClr val="tx2">
                  <a:lumMod val="50000"/>
                </a:schemeClr>
              </a:solidFill>
              <a:latin typeface="+mn-lt"/>
            </a:endParaRPr>
          </a:p>
          <a:p>
            <a:pPr marL="0" indent="0">
              <a:buNone/>
            </a:pPr>
            <a:r>
              <a:rPr lang="en-US" sz="2400" dirty="0">
                <a:solidFill>
                  <a:schemeClr val="tx2">
                    <a:lumMod val="50000"/>
                  </a:schemeClr>
                </a:solidFill>
                <a:latin typeface="+mn-lt"/>
              </a:rPr>
              <a:t>Add-</a:t>
            </a:r>
            <a:r>
              <a:rPr lang="en-US" sz="2400" dirty="0" err="1">
                <a:solidFill>
                  <a:schemeClr val="tx2">
                    <a:lumMod val="50000"/>
                  </a:schemeClr>
                </a:solidFill>
                <a:latin typeface="+mn-lt"/>
              </a:rPr>
              <a:t>PSSnapin</a:t>
            </a:r>
            <a:r>
              <a:rPr lang="en-US" sz="2400" dirty="0">
                <a:solidFill>
                  <a:schemeClr val="tx2">
                    <a:lumMod val="50000"/>
                  </a:schemeClr>
                </a:solidFill>
                <a:latin typeface="+mn-lt"/>
              </a:rPr>
              <a:t> </a:t>
            </a:r>
            <a:r>
              <a:rPr lang="en-US" sz="2400" dirty="0" err="1">
                <a:solidFill>
                  <a:schemeClr val="tx2">
                    <a:lumMod val="50000"/>
                  </a:schemeClr>
                </a:solidFill>
                <a:latin typeface="+mn-lt"/>
              </a:rPr>
              <a:t>Microsoft.Xrm.Tooling.PackageDeployment</a:t>
            </a:r>
            <a:endParaRPr lang="en-US" sz="2400" dirty="0">
              <a:solidFill>
                <a:schemeClr val="tx2">
                  <a:lumMod val="50000"/>
                </a:schemeClr>
              </a:solidFill>
              <a:latin typeface="+mn-lt"/>
            </a:endParaRPr>
          </a:p>
          <a:p>
            <a:pPr marL="0" lvl="0" indent="0" defTabSz="914400" eaLnBrk="0" fontAlgn="base" hangingPunct="0">
              <a:lnSpc>
                <a:spcPct val="100000"/>
              </a:lnSpc>
              <a:spcBef>
                <a:spcPct val="0"/>
              </a:spcBef>
              <a:spcAft>
                <a:spcPct val="0"/>
              </a:spcAft>
              <a:buSzTx/>
              <a:buNone/>
            </a:pPr>
            <a:br>
              <a:rPr lang="en-US" sz="2400" dirty="0">
                <a:solidFill>
                  <a:schemeClr val="tx2">
                    <a:lumMod val="50000"/>
                  </a:schemeClr>
                </a:solidFill>
                <a:latin typeface="+mn-lt"/>
              </a:rPr>
            </a:br>
            <a:r>
              <a:rPr lang="en-US" sz="2400" dirty="0">
                <a:solidFill>
                  <a:schemeClr val="tx2">
                    <a:lumMod val="50000"/>
                  </a:schemeClr>
                </a:solidFill>
                <a:latin typeface="+mn-lt"/>
              </a:rPr>
              <a:t>$</a:t>
            </a:r>
            <a:r>
              <a:rPr lang="en-US" sz="2400" dirty="0" err="1">
                <a:solidFill>
                  <a:schemeClr val="tx2">
                    <a:lumMod val="50000"/>
                  </a:schemeClr>
                </a:solidFill>
                <a:latin typeface="+mn-lt"/>
              </a:rPr>
              <a:t>CRMConnection</a:t>
            </a:r>
            <a:r>
              <a:rPr lang="en-US" sz="2400" dirty="0">
                <a:solidFill>
                  <a:schemeClr val="tx2">
                    <a:lumMod val="50000"/>
                  </a:schemeClr>
                </a:solidFill>
                <a:latin typeface="+mn-lt"/>
              </a:rPr>
              <a:t> = </a:t>
            </a:r>
            <a:r>
              <a:rPr lang="en-US" altLang="en-US" sz="2400" dirty="0">
                <a:solidFill>
                  <a:schemeClr val="tx2">
                    <a:lumMod val="50000"/>
                  </a:schemeClr>
                </a:solidFill>
                <a:latin typeface="+mn-lt"/>
              </a:rPr>
              <a:t>Get-</a:t>
            </a:r>
            <a:r>
              <a:rPr lang="en-US" altLang="en-US" sz="2400" dirty="0" err="1">
                <a:solidFill>
                  <a:schemeClr val="tx2">
                    <a:lumMod val="50000"/>
                  </a:schemeClr>
                </a:solidFill>
                <a:latin typeface="+mn-lt"/>
              </a:rPr>
              <a:t>CrmConnection</a:t>
            </a:r>
            <a:r>
              <a:rPr lang="en-US" altLang="en-US" sz="2400" dirty="0">
                <a:solidFill>
                  <a:schemeClr val="tx2">
                    <a:lumMod val="50000"/>
                  </a:schemeClr>
                </a:solidFill>
                <a:latin typeface="+mn-lt"/>
              </a:rPr>
              <a:t> -</a:t>
            </a:r>
            <a:r>
              <a:rPr lang="en-US" altLang="en-US" sz="2400" dirty="0" err="1">
                <a:solidFill>
                  <a:schemeClr val="tx2">
                    <a:lumMod val="50000"/>
                  </a:schemeClr>
                </a:solidFill>
                <a:latin typeface="+mn-lt"/>
              </a:rPr>
              <a:t>OrganizationName</a:t>
            </a:r>
            <a:r>
              <a:rPr lang="en-US" altLang="en-US" sz="2400" dirty="0">
                <a:solidFill>
                  <a:schemeClr val="tx2">
                    <a:lumMod val="50000"/>
                  </a:schemeClr>
                </a:solidFill>
                <a:latin typeface="+mn-lt"/>
              </a:rPr>
              <a:t> Contoso -</a:t>
            </a:r>
            <a:r>
              <a:rPr lang="en-US" altLang="en-US" sz="2400" dirty="0" err="1">
                <a:solidFill>
                  <a:schemeClr val="tx2">
                    <a:lumMod val="50000"/>
                  </a:schemeClr>
                </a:solidFill>
                <a:latin typeface="+mn-lt"/>
              </a:rPr>
              <a:t>ServerUrl</a:t>
            </a:r>
            <a:r>
              <a:rPr lang="en-US" altLang="en-US" sz="2400" dirty="0">
                <a:solidFill>
                  <a:schemeClr val="tx2">
                    <a:lumMod val="50000"/>
                  </a:schemeClr>
                </a:solidFill>
                <a:latin typeface="+mn-lt"/>
              </a:rPr>
              <a:t> http://mycrmserver -Credential $Cred </a:t>
            </a:r>
          </a:p>
          <a:p>
            <a:pPr marL="0" indent="0">
              <a:buNone/>
            </a:pPr>
            <a:br>
              <a:rPr lang="en-US" sz="2400" dirty="0">
                <a:solidFill>
                  <a:schemeClr val="tx2">
                    <a:lumMod val="50000"/>
                  </a:schemeClr>
                </a:solidFill>
                <a:latin typeface="+mn-lt"/>
              </a:rPr>
            </a:br>
            <a:r>
              <a:rPr lang="en-US" sz="2400" dirty="0">
                <a:solidFill>
                  <a:schemeClr val="tx2">
                    <a:lumMod val="50000"/>
                  </a:schemeClr>
                </a:solidFill>
                <a:latin typeface="+mn-lt"/>
              </a:rPr>
              <a:t>Import-</a:t>
            </a:r>
            <a:r>
              <a:rPr lang="en-US" sz="2400" dirty="0" err="1">
                <a:solidFill>
                  <a:schemeClr val="tx2">
                    <a:lumMod val="50000"/>
                  </a:schemeClr>
                </a:solidFill>
                <a:latin typeface="+mn-lt"/>
              </a:rPr>
              <a:t>CrmPackage</a:t>
            </a:r>
            <a:r>
              <a:rPr lang="en-US" sz="2400" dirty="0">
                <a:solidFill>
                  <a:schemeClr val="tx2">
                    <a:lumMod val="50000"/>
                  </a:schemeClr>
                </a:solidFill>
                <a:latin typeface="+mn-lt"/>
              </a:rPr>
              <a:t> -</a:t>
            </a:r>
            <a:r>
              <a:rPr lang="en-US" sz="2400" dirty="0" err="1">
                <a:solidFill>
                  <a:schemeClr val="tx2">
                    <a:lumMod val="50000"/>
                  </a:schemeClr>
                </a:solidFill>
                <a:latin typeface="+mn-lt"/>
              </a:rPr>
              <a:t>CrmConnection</a:t>
            </a:r>
            <a:r>
              <a:rPr lang="en-US" sz="2400" dirty="0">
                <a:solidFill>
                  <a:schemeClr val="tx2">
                    <a:lumMod val="50000"/>
                  </a:schemeClr>
                </a:solidFill>
                <a:latin typeface="+mn-lt"/>
              </a:rPr>
              <a:t> $</a:t>
            </a:r>
            <a:r>
              <a:rPr lang="en-US" sz="2400" dirty="0" err="1">
                <a:solidFill>
                  <a:schemeClr val="tx2">
                    <a:lumMod val="50000"/>
                  </a:schemeClr>
                </a:solidFill>
                <a:latin typeface="+mn-lt"/>
              </a:rPr>
              <a:t>CRMConnection</a:t>
            </a:r>
            <a:r>
              <a:rPr lang="en-US" sz="2400" dirty="0">
                <a:solidFill>
                  <a:schemeClr val="tx2">
                    <a:lumMod val="50000"/>
                  </a:schemeClr>
                </a:solidFill>
                <a:latin typeface="+mn-lt"/>
              </a:rPr>
              <a:t> -</a:t>
            </a:r>
            <a:r>
              <a:rPr lang="en-US" sz="2400" dirty="0" err="1">
                <a:solidFill>
                  <a:schemeClr val="tx2">
                    <a:lumMod val="50000"/>
                  </a:schemeClr>
                </a:solidFill>
                <a:latin typeface="+mn-lt"/>
              </a:rPr>
              <a:t>PackageDirectory</a:t>
            </a:r>
            <a:r>
              <a:rPr lang="en-US" sz="2400" dirty="0">
                <a:solidFill>
                  <a:schemeClr val="tx2">
                    <a:lumMod val="50000"/>
                  </a:schemeClr>
                </a:solidFill>
                <a:latin typeface="+mn-lt"/>
              </a:rPr>
              <a:t> $</a:t>
            </a:r>
            <a:r>
              <a:rPr lang="en-US" sz="2400" dirty="0" err="1">
                <a:solidFill>
                  <a:schemeClr val="tx2">
                    <a:lumMod val="50000"/>
                  </a:schemeClr>
                </a:solidFill>
                <a:latin typeface="+mn-lt"/>
              </a:rPr>
              <a:t>PackageDirectory</a:t>
            </a:r>
            <a:r>
              <a:rPr lang="en-US" sz="2400" dirty="0">
                <a:solidFill>
                  <a:schemeClr val="tx2">
                    <a:lumMod val="50000"/>
                  </a:schemeClr>
                </a:solidFill>
                <a:latin typeface="+mn-lt"/>
              </a:rPr>
              <a:t> -</a:t>
            </a:r>
            <a:r>
              <a:rPr lang="en-US" sz="2400" dirty="0" err="1">
                <a:solidFill>
                  <a:schemeClr val="tx2">
                    <a:lumMod val="50000"/>
                  </a:schemeClr>
                </a:solidFill>
                <a:latin typeface="+mn-lt"/>
              </a:rPr>
              <a:t>PackageName</a:t>
            </a:r>
            <a:r>
              <a:rPr lang="en-US" sz="2400" dirty="0">
                <a:solidFill>
                  <a:schemeClr val="tx2">
                    <a:lumMod val="50000"/>
                  </a:schemeClr>
                </a:solidFill>
                <a:latin typeface="+mn-lt"/>
              </a:rPr>
              <a:t> MyPackage.dll -Verbose</a:t>
            </a:r>
          </a:p>
          <a:p>
            <a:pPr marL="0" indent="0">
              <a:buNone/>
            </a:pPr>
            <a:endParaRPr lang="en-US" sz="2400" dirty="0">
              <a:solidFill>
                <a:schemeClr val="tx2">
                  <a:lumMod val="50000"/>
                </a:schemeClr>
              </a:solidFill>
              <a:latin typeface="+mn-lt"/>
            </a:endParaRPr>
          </a:p>
        </p:txBody>
      </p:sp>
      <p:sp>
        <p:nvSpPr>
          <p:cNvPr id="3" name="Title 2">
            <a:extLst>
              <a:ext uri="{FF2B5EF4-FFF2-40B4-BE49-F238E27FC236}">
                <a16:creationId xmlns:a16="http://schemas.microsoft.com/office/drawing/2014/main" id="{EFF3DE39-CA72-43F8-9C72-246610C71AFC}"/>
              </a:ext>
            </a:extLst>
          </p:cNvPr>
          <p:cNvSpPr>
            <a:spLocks noGrp="1"/>
          </p:cNvSpPr>
          <p:nvPr>
            <p:ph type="title"/>
          </p:nvPr>
        </p:nvSpPr>
        <p:spPr/>
        <p:txBody>
          <a:bodyPr/>
          <a:lstStyle/>
          <a:p>
            <a:r>
              <a:rPr lang="en-US" dirty="0"/>
              <a:t>Package Deploy Example</a:t>
            </a:r>
          </a:p>
        </p:txBody>
      </p:sp>
    </p:spTree>
    <p:extLst>
      <p:ext uri="{BB962C8B-B14F-4D97-AF65-F5344CB8AC3E}">
        <p14:creationId xmlns:p14="http://schemas.microsoft.com/office/powerpoint/2010/main" val="2703077223"/>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p:txBody>
          <a:bodyPr/>
          <a:lstStyle/>
          <a:p>
            <a:r>
              <a:rPr lang="en-US" sz="7200" dirty="0"/>
              <a:t>PowerShell</a:t>
            </a:r>
          </a:p>
        </p:txBody>
      </p:sp>
    </p:spTree>
    <p:extLst>
      <p:ext uri="{BB962C8B-B14F-4D97-AF65-F5344CB8AC3E}">
        <p14:creationId xmlns:p14="http://schemas.microsoft.com/office/powerpoint/2010/main" val="2248938856"/>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7F89CD2-03D8-4A6B-9BCB-2B72FDD75F3E}"/>
              </a:ext>
            </a:extLst>
          </p:cNvPr>
          <p:cNvSpPr>
            <a:spLocks noGrp="1" noChangeArrowheads="1"/>
          </p:cNvSpPr>
          <p:nvPr>
            <p:ph type="title"/>
          </p:nvPr>
        </p:nvSpPr>
        <p:spPr bwMode="auto">
          <a:xfrm>
            <a:off x="269240" y="434644"/>
            <a:ext cx="111761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r>
              <a:rPr lang="fr-FR" sz="4400" dirty="0"/>
              <a:t>Microsoft Dynamics 365 Management </a:t>
            </a:r>
            <a:r>
              <a:rPr lang="fr-FR" sz="4400" dirty="0" err="1"/>
              <a:t>Cmdlets</a:t>
            </a:r>
            <a:endParaRPr lang="en-US" sz="4400" dirty="0"/>
          </a:p>
        </p:txBody>
      </p:sp>
      <p:sp>
        <p:nvSpPr>
          <p:cNvPr id="7" name="Rectangle 4">
            <a:extLst>
              <a:ext uri="{FF2B5EF4-FFF2-40B4-BE49-F238E27FC236}">
                <a16:creationId xmlns:a16="http://schemas.microsoft.com/office/drawing/2014/main" id="{20C220CE-AD70-4C94-AF76-DB2BE9115912}"/>
              </a:ext>
            </a:extLst>
          </p:cNvPr>
          <p:cNvSpPr>
            <a:spLocks noGrp="1" noChangeArrowheads="1"/>
          </p:cNvSpPr>
          <p:nvPr>
            <p:ph type="body" sz="quarter" idx="10"/>
          </p:nvPr>
        </p:nvSpPr>
        <p:spPr bwMode="auto">
          <a:xfrm>
            <a:off x="269240" y="1746126"/>
            <a:ext cx="11395321"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lvl="0" indent="0" defTabSz="914400" eaLnBrk="0" fontAlgn="base" hangingPunct="0">
              <a:lnSpc>
                <a:spcPct val="100000"/>
              </a:lnSpc>
              <a:spcBef>
                <a:spcPct val="0"/>
              </a:spcBef>
              <a:spcAft>
                <a:spcPct val="0"/>
              </a:spcAft>
              <a:buSzTx/>
              <a:buNone/>
            </a:pPr>
            <a:r>
              <a:rPr lang="en-US" sz="2000" dirty="0"/>
              <a:t>Administer your On-Premises CRM deployment using </a:t>
            </a:r>
            <a:r>
              <a:rPr lang="en-US" sz="2000" dirty="0" err="1"/>
              <a:t>Powershell</a:t>
            </a:r>
            <a:r>
              <a:rPr lang="en-US" sz="2000" dirty="0"/>
              <a:t>. With Windows PowerShell you can easily run deployment commands to change the configuration of your deployment, like tasks that can be performed from the Deployment Manager user interface. You can also use the methods described in the Microsoft Dynamics 365 SDK to perform these tasks. The PowerShell cmdlets are installed on the computer when you install a Full Server role or when you install the Deployment Tools server role, if you’re installing individual server roles. To execute commands, you must first register the Microsoft Dynamics 365 commands with PowerShell.</a:t>
            </a:r>
          </a:p>
          <a:p>
            <a:pPr marL="0" lvl="0" indent="0" defTabSz="914400" eaLnBrk="0" fontAlgn="base" hangingPunct="0">
              <a:lnSpc>
                <a:spcPct val="100000"/>
              </a:lnSpc>
              <a:spcBef>
                <a:spcPct val="0"/>
              </a:spcBef>
              <a:spcAft>
                <a:spcPct val="0"/>
              </a:spcAft>
              <a:buSzTx/>
              <a:buNone/>
            </a:pPr>
            <a:endParaRPr lang="en-US" sz="2800" dirty="0"/>
          </a:p>
          <a:p>
            <a:pPr marL="0" lvl="0" indent="0" defTabSz="914400" eaLnBrk="0" fontAlgn="base" hangingPunct="0">
              <a:lnSpc>
                <a:spcPct val="100000"/>
              </a:lnSpc>
              <a:spcBef>
                <a:spcPct val="0"/>
              </a:spcBef>
              <a:spcAft>
                <a:spcPct val="0"/>
              </a:spcAft>
              <a:buSzTx/>
              <a:buNone/>
            </a:pPr>
            <a:r>
              <a:rPr lang="en-US" sz="2800" dirty="0"/>
              <a:t>PS c:\crmsdk\bin&gt; </a:t>
            </a:r>
            <a:r>
              <a:rPr kumimoji="0" lang="en-US" altLang="en-US" sz="2800" b="0" i="0" u="none" strike="noStrike" cap="none" normalizeH="0" baseline="0" dirty="0">
                <a:ln>
                  <a:noFill/>
                </a:ln>
                <a:solidFill>
                  <a:srgbClr val="000000"/>
                </a:solidFill>
                <a:effectLst/>
                <a:latin typeface="Consolas" panose="020B0609020204030204" pitchFamily="49" charset="0"/>
              </a:rPr>
              <a:t>Add</a:t>
            </a:r>
            <a:r>
              <a:rPr kumimoji="0" lang="en-US" altLang="en-US" sz="2800" b="0" i="0" u="none" strike="noStrike" cap="none" normalizeH="0" baseline="0" dirty="0">
                <a:ln>
                  <a:noFill/>
                </a:ln>
                <a:solidFill>
                  <a:srgbClr val="808080"/>
                </a:solidFill>
                <a:effectLst/>
                <a:latin typeface="Consolas" panose="020B0609020204030204" pitchFamily="49" charset="0"/>
              </a:rPr>
              <a:t>-</a:t>
            </a:r>
            <a:r>
              <a:rPr kumimoji="0" lang="en-US" altLang="en-US" sz="2800" b="0" i="0" u="none" strike="noStrike" cap="none" normalizeH="0" baseline="0" dirty="0" err="1">
                <a:ln>
                  <a:noFill/>
                </a:ln>
                <a:solidFill>
                  <a:srgbClr val="000000"/>
                </a:solidFill>
                <a:effectLst/>
                <a:latin typeface="Consolas" panose="020B0609020204030204" pitchFamily="49" charset="0"/>
              </a:rPr>
              <a:t>PSSnapin</a:t>
            </a:r>
            <a:r>
              <a:rPr kumimoji="0" lang="en-US" altLang="en-US" sz="2800" b="0" i="0" u="none" strike="noStrike" cap="none" normalizeH="0" baseline="0" dirty="0">
                <a:ln>
                  <a:noFill/>
                </a:ln>
                <a:solidFill>
                  <a:srgbClr val="000000"/>
                </a:solidFill>
                <a:effectLst/>
                <a:latin typeface="Consolas" panose="020B0609020204030204" pitchFamily="49" charset="0"/>
              </a:rPr>
              <a:t> </a:t>
            </a:r>
            <a:r>
              <a:rPr kumimoji="0" lang="en-US" altLang="en-US" sz="2800" b="0" i="0" u="none" strike="noStrike" cap="none" normalizeH="0" baseline="0" dirty="0" err="1">
                <a:ln>
                  <a:noFill/>
                </a:ln>
                <a:solidFill>
                  <a:srgbClr val="000000"/>
                </a:solidFill>
                <a:effectLst/>
                <a:latin typeface="Consolas" panose="020B0609020204030204" pitchFamily="49" charset="0"/>
              </a:rPr>
              <a:t>Microsoft.Crm.PowerShell</a:t>
            </a:r>
            <a:r>
              <a:rPr kumimoji="0" lang="en-US" altLang="en-US" sz="2800" b="0" i="0" u="none" strike="noStrike" cap="none" normalizeH="0" baseline="0" dirty="0">
                <a:ln>
                  <a:noFill/>
                </a:ln>
                <a:solidFill>
                  <a:schemeClr val="tx1"/>
                </a:solidFill>
                <a:effectLst/>
              </a:rPr>
              <a:t> </a:t>
            </a:r>
          </a:p>
          <a:p>
            <a:pPr marL="0" lvl="0" indent="0" defTabSz="914400" eaLnBrk="0" fontAlgn="base" hangingPunct="0">
              <a:lnSpc>
                <a:spcPct val="100000"/>
              </a:lnSpc>
              <a:spcBef>
                <a:spcPct val="0"/>
              </a:spcBef>
              <a:spcAft>
                <a:spcPct val="0"/>
              </a:spcAft>
              <a:buSzTx/>
              <a:buNone/>
            </a:pPr>
            <a:endParaRPr lang="en-US" altLang="en-US" sz="28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r>
              <a:rPr lang="en-US" altLang="en-US" sz="2800" dirty="0">
                <a:solidFill>
                  <a:schemeClr val="tx1"/>
                </a:solidFill>
                <a:latin typeface="Arial" panose="020B0604020202020204" pitchFamily="34" charset="0"/>
                <a:hlinkClick r:id="rId2"/>
              </a:rPr>
              <a:t>https://technet.microsoft.com/en-us/library/dn756318.aspx#Mgmt_cmd</a:t>
            </a:r>
            <a:endParaRPr lang="en-US" altLang="en-US" sz="28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4620188"/>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086755-FD0B-465B-A7F2-B78A25F0C242}"/>
              </a:ext>
            </a:extLst>
          </p:cNvPr>
          <p:cNvSpPr>
            <a:spLocks noGrp="1"/>
          </p:cNvSpPr>
          <p:nvPr>
            <p:ph type="body" sz="quarter" idx="10"/>
          </p:nvPr>
        </p:nvSpPr>
        <p:spPr>
          <a:xfrm>
            <a:off x="269239" y="1189177"/>
            <a:ext cx="11653523" cy="3360920"/>
          </a:xfrm>
        </p:spPr>
        <p:txBody>
          <a:bodyPr/>
          <a:lstStyle/>
          <a:p>
            <a:pPr marL="0" indent="0">
              <a:buNone/>
            </a:pPr>
            <a:r>
              <a:rPr lang="en-US" sz="2400" dirty="0"/>
              <a:t>cd c:\crmsdk\bin</a:t>
            </a:r>
          </a:p>
          <a:p>
            <a:pPr marL="0" indent="0">
              <a:buNone/>
            </a:pPr>
            <a:r>
              <a:rPr lang="en-US" sz="2400" dirty="0"/>
              <a:t>c:\crmsdk\bin&gt; .\RegisterXRMTooling.ps1</a:t>
            </a:r>
          </a:p>
          <a:p>
            <a:pPr marL="0" indent="0">
              <a:buNone/>
            </a:pPr>
            <a:r>
              <a:rPr lang="en-US" sz="2400" dirty="0"/>
              <a:t>PS c:\crmsdk\bin&gt; Add-</a:t>
            </a:r>
            <a:r>
              <a:rPr lang="en-US" sz="2400" dirty="0" err="1"/>
              <a:t>PSSnapin</a:t>
            </a:r>
            <a:r>
              <a:rPr lang="en-US" sz="2400" dirty="0"/>
              <a:t> </a:t>
            </a:r>
            <a:r>
              <a:rPr lang="en-US" sz="2400" dirty="0" err="1"/>
              <a:t>Microsoft.Xrm.Tooling.Connector</a:t>
            </a:r>
            <a:endParaRPr lang="en-US" sz="2400" dirty="0"/>
          </a:p>
          <a:p>
            <a:pPr marL="0" indent="0">
              <a:buNone/>
            </a:pPr>
            <a:endParaRPr lang="en-US" sz="2400" dirty="0"/>
          </a:p>
          <a:p>
            <a:pPr marL="0" indent="0">
              <a:buNone/>
            </a:pPr>
            <a:r>
              <a:rPr lang="en-US" sz="2400" dirty="0">
                <a:hlinkClick r:id="rId2"/>
              </a:rPr>
              <a:t>https://technet.microsoft.com/en-us/library/dn756318.aspx#Conn_cmd</a:t>
            </a: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2" name="Title 1">
            <a:extLst>
              <a:ext uri="{FF2B5EF4-FFF2-40B4-BE49-F238E27FC236}">
                <a16:creationId xmlns:a16="http://schemas.microsoft.com/office/drawing/2014/main" id="{4BA081F5-2587-47DE-B85D-6F365661E2B7}"/>
              </a:ext>
            </a:extLst>
          </p:cNvPr>
          <p:cNvSpPr>
            <a:spLocks noGrp="1"/>
          </p:cNvSpPr>
          <p:nvPr>
            <p:ph type="title"/>
          </p:nvPr>
        </p:nvSpPr>
        <p:spPr/>
        <p:txBody>
          <a:bodyPr/>
          <a:lstStyle/>
          <a:p>
            <a:r>
              <a:rPr lang="en-US" sz="4400" dirty="0"/>
              <a:t>Connector Cmdlets</a:t>
            </a:r>
            <a:endParaRPr lang="en-US" sz="4400" b="1" dirty="0"/>
          </a:p>
        </p:txBody>
      </p:sp>
      <p:graphicFrame>
        <p:nvGraphicFramePr>
          <p:cNvPr id="8" name="Table 7">
            <a:extLst>
              <a:ext uri="{FF2B5EF4-FFF2-40B4-BE49-F238E27FC236}">
                <a16:creationId xmlns:a16="http://schemas.microsoft.com/office/drawing/2014/main" id="{FC210B6E-94AB-421C-AC6E-BC2873A3A21B}"/>
              </a:ext>
            </a:extLst>
          </p:cNvPr>
          <p:cNvGraphicFramePr>
            <a:graphicFrameLocks noGrp="1"/>
          </p:cNvGraphicFramePr>
          <p:nvPr/>
        </p:nvGraphicFramePr>
        <p:xfrm>
          <a:off x="177407" y="3715447"/>
          <a:ext cx="11652250" cy="1725930"/>
        </p:xfrm>
        <a:graphic>
          <a:graphicData uri="http://schemas.openxmlformats.org/drawingml/2006/table">
            <a:tbl>
              <a:tblPr/>
              <a:tblGrid>
                <a:gridCol w="5826125">
                  <a:extLst>
                    <a:ext uri="{9D8B030D-6E8A-4147-A177-3AD203B41FA5}">
                      <a16:colId xmlns:a16="http://schemas.microsoft.com/office/drawing/2014/main" val="4143071481"/>
                    </a:ext>
                  </a:extLst>
                </a:gridCol>
                <a:gridCol w="5826125">
                  <a:extLst>
                    <a:ext uri="{9D8B030D-6E8A-4147-A177-3AD203B41FA5}">
                      <a16:colId xmlns:a16="http://schemas.microsoft.com/office/drawing/2014/main" val="2561772612"/>
                    </a:ext>
                  </a:extLst>
                </a:gridCol>
              </a:tblGrid>
              <a:tr h="0">
                <a:tc>
                  <a:txBody>
                    <a:bodyPr/>
                    <a:lstStyle/>
                    <a:p>
                      <a:pPr algn="l"/>
                      <a:r>
                        <a:rPr lang="en-US">
                          <a:solidFill>
                            <a:srgbClr val="636363"/>
                          </a:solidFill>
                          <a:effectLst/>
                        </a:rPr>
                        <a:t>Name</a:t>
                      </a:r>
                    </a:p>
                  </a:txBody>
                  <a:tcPr marL="50800" marR="50800" marT="63500" marB="63500" anchor="ctr">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solidFill>
                      <a:srgbClr val="EDEDED"/>
                    </a:solidFill>
                  </a:tcPr>
                </a:tc>
                <a:tc>
                  <a:txBody>
                    <a:bodyPr/>
                    <a:lstStyle/>
                    <a:p>
                      <a:pPr algn="l"/>
                      <a:r>
                        <a:rPr lang="en-US">
                          <a:solidFill>
                            <a:srgbClr val="636363"/>
                          </a:solidFill>
                          <a:effectLst/>
                        </a:rPr>
                        <a:t>Description</a:t>
                      </a:r>
                    </a:p>
                  </a:txBody>
                  <a:tcPr marL="50800" marR="50800" marT="63500" marB="63500" anchor="ctr">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solidFill>
                      <a:srgbClr val="EDEDED"/>
                    </a:solidFill>
                  </a:tcPr>
                </a:tc>
                <a:extLst>
                  <a:ext uri="{0D108BD9-81ED-4DB2-BD59-A6C34878D82A}">
                    <a16:rowId xmlns:a16="http://schemas.microsoft.com/office/drawing/2014/main" val="1473864210"/>
                  </a:ext>
                </a:extLst>
              </a:tr>
              <a:tr h="0">
                <a:tc>
                  <a:txBody>
                    <a:bodyPr/>
                    <a:lstStyle/>
                    <a:p>
                      <a:pPr fontAlgn="t"/>
                      <a:r>
                        <a:rPr lang="en-US" u="none" strike="noStrike">
                          <a:solidFill>
                            <a:srgbClr val="00709F"/>
                          </a:solidFill>
                          <a:effectLst/>
                          <a:hlinkClick r:id="rId3"/>
                        </a:rPr>
                        <a:t>Get-CrmConnection</a:t>
                      </a:r>
                      <a:endParaRPr lang="en-US">
                        <a:solidFill>
                          <a:srgbClr val="2A2A2A"/>
                        </a:solidFill>
                        <a:effectLst/>
                      </a:endParaRPr>
                    </a:p>
                  </a:txBody>
                  <a:tcPr marL="50800" marR="50800" marT="63500" marB="63500">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tcPr>
                </a:tc>
                <a:tc>
                  <a:txBody>
                    <a:bodyPr/>
                    <a:lstStyle/>
                    <a:p>
                      <a:pPr fontAlgn="t"/>
                      <a:r>
                        <a:rPr lang="en-US">
                          <a:solidFill>
                            <a:srgbClr val="2A2A2A"/>
                          </a:solidFill>
                          <a:effectLst/>
                        </a:rPr>
                        <a:t>Returns a connection to a Microsoft Dynamics 365 instance.</a:t>
                      </a:r>
                    </a:p>
                  </a:txBody>
                  <a:tcPr marL="50800" marR="50800" marT="63500" marB="63500">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4285092680"/>
                  </a:ext>
                </a:extLst>
              </a:tr>
              <a:tr h="0">
                <a:tc>
                  <a:txBody>
                    <a:bodyPr/>
                    <a:lstStyle/>
                    <a:p>
                      <a:pPr fontAlgn="t"/>
                      <a:r>
                        <a:rPr lang="en-US" u="none" strike="noStrike">
                          <a:solidFill>
                            <a:srgbClr val="00709F"/>
                          </a:solidFill>
                          <a:effectLst/>
                          <a:hlinkClick r:id="rId4"/>
                        </a:rPr>
                        <a:t>Get-CrmOrganizations</a:t>
                      </a:r>
                      <a:endParaRPr lang="en-US">
                        <a:solidFill>
                          <a:srgbClr val="2A2A2A"/>
                        </a:solidFill>
                        <a:effectLst/>
                      </a:endParaRPr>
                    </a:p>
                  </a:txBody>
                  <a:tcPr marL="50800" marR="50800" marT="63500" marB="63500">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tcPr>
                </a:tc>
                <a:tc>
                  <a:txBody>
                    <a:bodyPr/>
                    <a:lstStyle/>
                    <a:p>
                      <a:pPr fontAlgn="t"/>
                      <a:r>
                        <a:rPr lang="en-US" dirty="0">
                          <a:solidFill>
                            <a:srgbClr val="2A2A2A"/>
                          </a:solidFill>
                          <a:effectLst/>
                        </a:rPr>
                        <a:t>Returns a list of Microsoft Dynamics 365 online or Microsoft Dynamics 365 on-premises organizations.</a:t>
                      </a:r>
                    </a:p>
                  </a:txBody>
                  <a:tcPr marL="50800" marR="50800" marT="63500" marB="63500">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730573787"/>
                  </a:ext>
                </a:extLst>
              </a:tr>
            </a:tbl>
          </a:graphicData>
        </a:graphic>
      </p:graphicFrame>
    </p:spTree>
    <p:extLst>
      <p:ext uri="{BB962C8B-B14F-4D97-AF65-F5344CB8AC3E}">
        <p14:creationId xmlns:p14="http://schemas.microsoft.com/office/powerpoint/2010/main" val="24254694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1BA8D58-ECCF-4F46-A4BE-79C147C7FEB4}"/>
              </a:ext>
            </a:extLst>
          </p:cNvPr>
          <p:cNvSpPr/>
          <p:nvPr/>
        </p:nvSpPr>
        <p:spPr>
          <a:xfrm>
            <a:off x="269240" y="2903398"/>
            <a:ext cx="11463848" cy="3343290"/>
          </a:xfrm>
          <a:prstGeom prst="rect">
            <a:avLst/>
          </a:prstGeom>
          <a:gradFill flip="none" rotWithShape="1">
            <a:gsLst>
              <a:gs pos="0">
                <a:srgbClr val="00B050"/>
              </a:gs>
              <a:gs pos="46000">
                <a:srgbClr val="00B0F0"/>
              </a:gs>
              <a:gs pos="99000">
                <a:srgbClr val="00B050"/>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rPr>
              <a:t>Sprint 1</a:t>
            </a:r>
            <a:endParaRPr kumimoji="0" lang="en-US" sz="2000" b="0" i="0" u="none" strike="noStrike" kern="0" cap="none" spc="0" normalizeH="0" baseline="0" noProof="0" dirty="0">
              <a:ln>
                <a:noFill/>
              </a:ln>
              <a:solidFill>
                <a:schemeClr val="bg1"/>
              </a:solidFill>
              <a:effectLst/>
              <a:uLnTx/>
              <a:uFillTx/>
            </a:endParaRPr>
          </a:p>
        </p:txBody>
      </p:sp>
      <p:sp>
        <p:nvSpPr>
          <p:cNvPr id="30" name="Rectangle 29">
            <a:extLst>
              <a:ext uri="{FF2B5EF4-FFF2-40B4-BE49-F238E27FC236}">
                <a16:creationId xmlns:a16="http://schemas.microsoft.com/office/drawing/2014/main" id="{70A0CD80-B2DC-4E64-8BF7-67684C7BBFA2}"/>
              </a:ext>
            </a:extLst>
          </p:cNvPr>
          <p:cNvSpPr/>
          <p:nvPr/>
        </p:nvSpPr>
        <p:spPr>
          <a:xfrm>
            <a:off x="269240" y="1189177"/>
            <a:ext cx="11463848" cy="755196"/>
          </a:xfrm>
          <a:prstGeom prst="rect">
            <a:avLst/>
          </a:prstGeom>
          <a:gradFill flip="none" rotWithShape="1">
            <a:gsLst>
              <a:gs pos="0">
                <a:srgbClr val="00B050"/>
              </a:gs>
              <a:gs pos="46000">
                <a:srgbClr val="00B0F0"/>
              </a:gs>
              <a:gs pos="99000">
                <a:srgbClr val="00B050"/>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rPr>
              <a:t>Release</a:t>
            </a:r>
          </a:p>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rPr>
              <a:t>Planning</a:t>
            </a:r>
            <a:endParaRPr kumimoji="0" lang="en-US" sz="2000" b="0" i="0" u="none" strike="noStrike" kern="0" cap="none" spc="0" normalizeH="0" baseline="0" noProof="0" dirty="0">
              <a:ln>
                <a:noFill/>
              </a:ln>
              <a:solidFill>
                <a:schemeClr val="bg1"/>
              </a:solidFill>
              <a:effectLst/>
              <a:uLnTx/>
              <a:uFillTx/>
            </a:endParaRPr>
          </a:p>
        </p:txBody>
      </p:sp>
      <p:sp>
        <p:nvSpPr>
          <p:cNvPr id="28" name="Rectangle 27">
            <a:extLst>
              <a:ext uri="{FF2B5EF4-FFF2-40B4-BE49-F238E27FC236}">
                <a16:creationId xmlns:a16="http://schemas.microsoft.com/office/drawing/2014/main" id="{C11E4677-96CF-4E90-907B-2F422C91CA07}"/>
              </a:ext>
            </a:extLst>
          </p:cNvPr>
          <p:cNvSpPr/>
          <p:nvPr/>
        </p:nvSpPr>
        <p:spPr>
          <a:xfrm>
            <a:off x="269240" y="2113986"/>
            <a:ext cx="11463848" cy="699308"/>
          </a:xfrm>
          <a:prstGeom prst="rect">
            <a:avLst/>
          </a:prstGeom>
          <a:gradFill flip="none" rotWithShape="1">
            <a:gsLst>
              <a:gs pos="0">
                <a:srgbClr val="00B050"/>
              </a:gs>
              <a:gs pos="46000">
                <a:srgbClr val="00B0F0"/>
              </a:gs>
              <a:gs pos="99000">
                <a:srgbClr val="00B050"/>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rPr>
              <a:t>Sprint</a:t>
            </a:r>
          </a:p>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rPr>
              <a:t>Planning</a:t>
            </a:r>
            <a:endParaRPr kumimoji="0" lang="en-US" sz="2000" b="0" i="0" u="none" strike="noStrike" kern="0" cap="none" spc="0" normalizeH="0" baseline="0" noProof="0" dirty="0">
              <a:ln>
                <a:noFill/>
              </a:ln>
              <a:solidFill>
                <a:schemeClr val="bg1"/>
              </a:solidFill>
              <a:effectLst/>
              <a:uLnTx/>
              <a:uFillTx/>
            </a:endParaRPr>
          </a:p>
        </p:txBody>
      </p:sp>
      <p:sp>
        <p:nvSpPr>
          <p:cNvPr id="2" name="Title 1">
            <a:extLst>
              <a:ext uri="{FF2B5EF4-FFF2-40B4-BE49-F238E27FC236}">
                <a16:creationId xmlns:a16="http://schemas.microsoft.com/office/drawing/2014/main" id="{290B9429-AD8D-4AB1-907E-B9B0A094775E}"/>
              </a:ext>
            </a:extLst>
          </p:cNvPr>
          <p:cNvSpPr>
            <a:spLocks noGrp="1"/>
          </p:cNvSpPr>
          <p:nvPr>
            <p:ph type="title"/>
          </p:nvPr>
        </p:nvSpPr>
        <p:spPr>
          <a:xfrm>
            <a:off x="269240" y="289511"/>
            <a:ext cx="11655840" cy="899665"/>
          </a:xfrm>
        </p:spPr>
        <p:txBody>
          <a:bodyPr/>
          <a:lstStyle/>
          <a:p>
            <a:r>
              <a:rPr lang="en-US" dirty="0"/>
              <a:t>Build Process</a:t>
            </a:r>
          </a:p>
        </p:txBody>
      </p:sp>
      <p:sp>
        <p:nvSpPr>
          <p:cNvPr id="3" name="Rectangle 2">
            <a:extLst>
              <a:ext uri="{FF2B5EF4-FFF2-40B4-BE49-F238E27FC236}">
                <a16:creationId xmlns:a16="http://schemas.microsoft.com/office/drawing/2014/main" id="{AC6F4668-D035-419C-A81A-D6CFB14B8114}"/>
              </a:ext>
            </a:extLst>
          </p:cNvPr>
          <p:cNvSpPr/>
          <p:nvPr/>
        </p:nvSpPr>
        <p:spPr>
          <a:xfrm>
            <a:off x="2101820" y="2982907"/>
            <a:ext cx="1551889"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DEV</a:t>
            </a:r>
          </a:p>
        </p:txBody>
      </p:sp>
      <p:sp>
        <p:nvSpPr>
          <p:cNvPr id="4" name="Rectangle 3">
            <a:extLst>
              <a:ext uri="{FF2B5EF4-FFF2-40B4-BE49-F238E27FC236}">
                <a16:creationId xmlns:a16="http://schemas.microsoft.com/office/drawing/2014/main" id="{0D3D7AA7-570E-4EC0-B16C-349D7930F5EB}"/>
              </a:ext>
            </a:extLst>
          </p:cNvPr>
          <p:cNvSpPr/>
          <p:nvPr/>
        </p:nvSpPr>
        <p:spPr>
          <a:xfrm>
            <a:off x="3752720" y="2982907"/>
            <a:ext cx="1460767"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SIT</a:t>
            </a:r>
          </a:p>
        </p:txBody>
      </p:sp>
      <p:sp>
        <p:nvSpPr>
          <p:cNvPr id="5" name="Rectangle 4">
            <a:extLst>
              <a:ext uri="{FF2B5EF4-FFF2-40B4-BE49-F238E27FC236}">
                <a16:creationId xmlns:a16="http://schemas.microsoft.com/office/drawing/2014/main" id="{8FC038FA-5C63-4B2B-B287-49F7203A50F0}"/>
              </a:ext>
            </a:extLst>
          </p:cNvPr>
          <p:cNvSpPr/>
          <p:nvPr/>
        </p:nvSpPr>
        <p:spPr>
          <a:xfrm>
            <a:off x="6802143" y="2982907"/>
            <a:ext cx="1575492"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PERF</a:t>
            </a:r>
          </a:p>
        </p:txBody>
      </p:sp>
      <p:sp>
        <p:nvSpPr>
          <p:cNvPr id="6" name="Rectangle 5">
            <a:extLst>
              <a:ext uri="{FF2B5EF4-FFF2-40B4-BE49-F238E27FC236}">
                <a16:creationId xmlns:a16="http://schemas.microsoft.com/office/drawing/2014/main" id="{6E464B47-17FD-49F0-AE3B-5AD9D856C9A1}"/>
              </a:ext>
            </a:extLst>
          </p:cNvPr>
          <p:cNvSpPr/>
          <p:nvPr/>
        </p:nvSpPr>
        <p:spPr>
          <a:xfrm>
            <a:off x="8476645" y="3001348"/>
            <a:ext cx="1633012"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UAT</a:t>
            </a:r>
          </a:p>
        </p:txBody>
      </p:sp>
      <p:sp>
        <p:nvSpPr>
          <p:cNvPr id="7" name="Rectangle 6">
            <a:extLst>
              <a:ext uri="{FF2B5EF4-FFF2-40B4-BE49-F238E27FC236}">
                <a16:creationId xmlns:a16="http://schemas.microsoft.com/office/drawing/2014/main" id="{F52F82CB-50AD-4373-AF1A-3C601BF290F2}"/>
              </a:ext>
            </a:extLst>
          </p:cNvPr>
          <p:cNvSpPr/>
          <p:nvPr/>
        </p:nvSpPr>
        <p:spPr>
          <a:xfrm>
            <a:off x="10208667" y="3001348"/>
            <a:ext cx="1353695"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PROD</a:t>
            </a:r>
          </a:p>
        </p:txBody>
      </p:sp>
      <p:sp>
        <p:nvSpPr>
          <p:cNvPr id="8" name="Rectangle 7">
            <a:extLst>
              <a:ext uri="{FF2B5EF4-FFF2-40B4-BE49-F238E27FC236}">
                <a16:creationId xmlns:a16="http://schemas.microsoft.com/office/drawing/2014/main" id="{E60B1D5C-3C83-4329-BB39-B802A6E746DA}"/>
              </a:ext>
            </a:extLst>
          </p:cNvPr>
          <p:cNvSpPr/>
          <p:nvPr/>
        </p:nvSpPr>
        <p:spPr>
          <a:xfrm>
            <a:off x="5309403" y="2982907"/>
            <a:ext cx="1397250" cy="7472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SAT</a:t>
            </a:r>
          </a:p>
        </p:txBody>
      </p:sp>
      <p:sp>
        <p:nvSpPr>
          <p:cNvPr id="9" name="Rectangle 8">
            <a:extLst>
              <a:ext uri="{FF2B5EF4-FFF2-40B4-BE49-F238E27FC236}">
                <a16:creationId xmlns:a16="http://schemas.microsoft.com/office/drawing/2014/main" id="{871614DE-76A1-426A-B3E4-987A533C8FA5}"/>
              </a:ext>
            </a:extLst>
          </p:cNvPr>
          <p:cNvSpPr/>
          <p:nvPr/>
        </p:nvSpPr>
        <p:spPr>
          <a:xfrm>
            <a:off x="2101820" y="3806969"/>
            <a:ext cx="1551889" cy="238611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defTabSz="914400">
              <a:buFont typeface="Arial" panose="020B0604020202020204" pitchFamily="34" charset="0"/>
              <a:buChar char="•"/>
              <a:defRPr/>
            </a:pPr>
            <a:r>
              <a:rPr lang="en-US" sz="1400" kern="0" dirty="0">
                <a:solidFill>
                  <a:schemeClr val="bg1"/>
                </a:solidFill>
              </a:rPr>
              <a:t>Automated Solution Export</a:t>
            </a:r>
          </a:p>
          <a:p>
            <a:pPr marL="285750" lvl="0" indent="-285750" defTabSz="914400">
              <a:buFont typeface="Arial" panose="020B0604020202020204" pitchFamily="34" charset="0"/>
              <a:buChar char="•"/>
              <a:defRPr/>
            </a:pPr>
            <a:r>
              <a:rPr lang="en-US" sz="1400" kern="0" dirty="0">
                <a:solidFill>
                  <a:schemeClr val="bg1"/>
                </a:solidFill>
              </a:rPr>
              <a:t>Check Into Source Control</a:t>
            </a:r>
          </a:p>
        </p:txBody>
      </p:sp>
      <p:sp>
        <p:nvSpPr>
          <p:cNvPr id="10" name="Rectangle 9">
            <a:extLst>
              <a:ext uri="{FF2B5EF4-FFF2-40B4-BE49-F238E27FC236}">
                <a16:creationId xmlns:a16="http://schemas.microsoft.com/office/drawing/2014/main" id="{790827AE-3A7D-4C68-B7A6-93B4FC229F5C}"/>
              </a:ext>
            </a:extLst>
          </p:cNvPr>
          <p:cNvSpPr/>
          <p:nvPr/>
        </p:nvSpPr>
        <p:spPr>
          <a:xfrm>
            <a:off x="3752720" y="3806969"/>
            <a:ext cx="1460767" cy="238611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defTabSz="914400">
              <a:buFont typeface="Arial" panose="020B0604020202020204" pitchFamily="34" charset="0"/>
              <a:buChar char="•"/>
              <a:defRPr/>
            </a:pPr>
            <a:r>
              <a:rPr lang="en-US" sz="1400" kern="0" dirty="0">
                <a:solidFill>
                  <a:schemeClr val="bg1"/>
                </a:solidFill>
              </a:rPr>
              <a:t>Static Code Analysis</a:t>
            </a:r>
          </a:p>
          <a:p>
            <a:pPr marL="285750" lvl="0" indent="-285750" defTabSz="914400">
              <a:buFont typeface="Arial" panose="020B0604020202020204" pitchFamily="34" charset="0"/>
              <a:buChar char="•"/>
              <a:defRPr/>
            </a:pPr>
            <a:r>
              <a:rPr lang="en-US" sz="1400" kern="0" dirty="0">
                <a:solidFill>
                  <a:schemeClr val="bg1"/>
                </a:solidFill>
              </a:rPr>
              <a:t>Automated Unit Testing</a:t>
            </a:r>
          </a:p>
          <a:p>
            <a:pPr marL="285750" lvl="0" indent="-285750" defTabSz="914400">
              <a:buFont typeface="Arial" panose="020B0604020202020204" pitchFamily="34" charset="0"/>
              <a:buChar char="•"/>
              <a:defRPr/>
            </a:pPr>
            <a:r>
              <a:rPr lang="en-US" sz="1400" kern="0" dirty="0">
                <a:solidFill>
                  <a:schemeClr val="bg1"/>
                </a:solidFill>
              </a:rPr>
              <a:t>Automated Solution Deploy</a:t>
            </a:r>
          </a:p>
          <a:p>
            <a:pPr marL="285750" lvl="0" indent="-285750" defTabSz="914400">
              <a:buFont typeface="Arial" panose="020B0604020202020204" pitchFamily="34" charset="0"/>
              <a:buChar char="•"/>
              <a:defRPr/>
            </a:pPr>
            <a:r>
              <a:rPr lang="en-US" sz="1400" kern="0" dirty="0">
                <a:solidFill>
                  <a:schemeClr val="bg1"/>
                </a:solidFill>
              </a:rPr>
              <a:t>Automated End-to-End Testing</a:t>
            </a:r>
          </a:p>
        </p:txBody>
      </p:sp>
      <p:sp>
        <p:nvSpPr>
          <p:cNvPr id="11" name="Rectangle 10">
            <a:extLst>
              <a:ext uri="{FF2B5EF4-FFF2-40B4-BE49-F238E27FC236}">
                <a16:creationId xmlns:a16="http://schemas.microsoft.com/office/drawing/2014/main" id="{B52C271E-C5AA-423C-924F-4EB43A631C6D}"/>
              </a:ext>
            </a:extLst>
          </p:cNvPr>
          <p:cNvSpPr/>
          <p:nvPr/>
        </p:nvSpPr>
        <p:spPr>
          <a:xfrm>
            <a:off x="6802143" y="3806969"/>
            <a:ext cx="1575492" cy="238611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defTabSz="914400">
              <a:buFont typeface="Arial" panose="020B0604020202020204" pitchFamily="34" charset="0"/>
              <a:buChar char="•"/>
              <a:defRPr/>
            </a:pPr>
            <a:r>
              <a:rPr lang="en-US" sz="1400" kern="0" dirty="0">
                <a:solidFill>
                  <a:schemeClr val="bg1"/>
                </a:solidFill>
              </a:rPr>
              <a:t>Automated Load Testing</a:t>
            </a:r>
          </a:p>
          <a:p>
            <a:pPr marL="285750" lvl="0" indent="-285750" defTabSz="914400">
              <a:buFont typeface="Arial" panose="020B0604020202020204" pitchFamily="34" charset="0"/>
              <a:buChar char="•"/>
              <a:defRPr/>
            </a:pPr>
            <a:r>
              <a:rPr lang="en-US" sz="1400" kern="0" dirty="0">
                <a:solidFill>
                  <a:schemeClr val="bg1"/>
                </a:solidFill>
              </a:rPr>
              <a:t>Performance Remediation</a:t>
            </a:r>
          </a:p>
          <a:p>
            <a:pPr marL="285750" lvl="0" indent="-285750" defTabSz="914400">
              <a:buFont typeface="Arial" panose="020B0604020202020204" pitchFamily="34" charset="0"/>
              <a:buChar char="•"/>
              <a:defRPr/>
            </a:pPr>
            <a:r>
              <a:rPr lang="en-US" sz="1400" kern="0" dirty="0">
                <a:solidFill>
                  <a:schemeClr val="bg1"/>
                </a:solidFill>
              </a:rPr>
              <a:t>Defect Triage</a:t>
            </a:r>
          </a:p>
        </p:txBody>
      </p:sp>
      <p:sp>
        <p:nvSpPr>
          <p:cNvPr id="12" name="Rectangle 11">
            <a:extLst>
              <a:ext uri="{FF2B5EF4-FFF2-40B4-BE49-F238E27FC236}">
                <a16:creationId xmlns:a16="http://schemas.microsoft.com/office/drawing/2014/main" id="{A92B9A5A-B471-4F37-BA39-A232A78FF51F}"/>
              </a:ext>
            </a:extLst>
          </p:cNvPr>
          <p:cNvSpPr/>
          <p:nvPr/>
        </p:nvSpPr>
        <p:spPr>
          <a:xfrm>
            <a:off x="8476645" y="3825410"/>
            <a:ext cx="1633012" cy="2367675"/>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defTabSz="914400">
              <a:buFont typeface="Arial" panose="020B0604020202020204" pitchFamily="34" charset="0"/>
              <a:buChar char="•"/>
              <a:defRPr/>
            </a:pPr>
            <a:r>
              <a:rPr lang="en-US" sz="1400" kern="0" dirty="0">
                <a:solidFill>
                  <a:schemeClr val="bg1"/>
                </a:solidFill>
              </a:rPr>
              <a:t>Data volumes similar to production</a:t>
            </a:r>
          </a:p>
          <a:p>
            <a:pPr marL="285750" lvl="0" indent="-285750" defTabSz="914400">
              <a:buFont typeface="Arial" panose="020B0604020202020204" pitchFamily="34" charset="0"/>
              <a:buChar char="•"/>
              <a:defRPr/>
            </a:pPr>
            <a:r>
              <a:rPr lang="en-US" sz="1400" kern="0" dirty="0">
                <a:solidFill>
                  <a:schemeClr val="bg1"/>
                </a:solidFill>
              </a:rPr>
              <a:t>Infrastructure similar to production</a:t>
            </a:r>
          </a:p>
          <a:p>
            <a:pPr marL="285750" lvl="0" indent="-285750" defTabSz="914400">
              <a:buFont typeface="Arial" panose="020B0604020202020204" pitchFamily="34" charset="0"/>
              <a:buChar char="•"/>
              <a:defRPr/>
            </a:pPr>
            <a:r>
              <a:rPr lang="en-US" sz="1400" kern="0" dirty="0">
                <a:solidFill>
                  <a:schemeClr val="bg1"/>
                </a:solidFill>
              </a:rPr>
              <a:t>User Acceptance Testing</a:t>
            </a:r>
          </a:p>
          <a:p>
            <a:pPr marL="285750" lvl="0" indent="-285750" defTabSz="914400">
              <a:buFont typeface="Arial" panose="020B0604020202020204" pitchFamily="34" charset="0"/>
              <a:buChar char="•"/>
              <a:defRPr/>
            </a:pPr>
            <a:r>
              <a:rPr lang="en-US" sz="1400" kern="0" dirty="0">
                <a:solidFill>
                  <a:schemeClr val="bg1"/>
                </a:solidFill>
              </a:rPr>
              <a:t>User Training</a:t>
            </a:r>
          </a:p>
        </p:txBody>
      </p:sp>
      <p:sp>
        <p:nvSpPr>
          <p:cNvPr id="13" name="Rectangle 12">
            <a:extLst>
              <a:ext uri="{FF2B5EF4-FFF2-40B4-BE49-F238E27FC236}">
                <a16:creationId xmlns:a16="http://schemas.microsoft.com/office/drawing/2014/main" id="{484E6DB2-9D7D-44C2-AFA5-DDCF61540E4B}"/>
              </a:ext>
            </a:extLst>
          </p:cNvPr>
          <p:cNvSpPr/>
          <p:nvPr/>
        </p:nvSpPr>
        <p:spPr>
          <a:xfrm>
            <a:off x="10208667" y="3825410"/>
            <a:ext cx="1353695" cy="2367675"/>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defTabSz="914400">
              <a:buFont typeface="Arial" panose="020B0604020202020204" pitchFamily="34" charset="0"/>
              <a:buChar char="•"/>
              <a:defRPr/>
            </a:pPr>
            <a:r>
              <a:rPr lang="en-US" sz="1400" kern="0" dirty="0">
                <a:solidFill>
                  <a:schemeClr val="bg1"/>
                </a:solidFill>
              </a:rPr>
              <a:t>Production Validation</a:t>
            </a:r>
          </a:p>
          <a:p>
            <a:pPr marL="285750" lvl="0" indent="-285750" defTabSz="914400">
              <a:buFont typeface="Arial" panose="020B0604020202020204" pitchFamily="34" charset="0"/>
              <a:buChar char="•"/>
              <a:defRPr/>
            </a:pPr>
            <a:r>
              <a:rPr lang="en-US" sz="1400" kern="0" dirty="0">
                <a:solidFill>
                  <a:schemeClr val="bg1"/>
                </a:solidFill>
              </a:rPr>
              <a:t>Production Users</a:t>
            </a:r>
          </a:p>
        </p:txBody>
      </p:sp>
      <p:sp>
        <p:nvSpPr>
          <p:cNvPr id="14" name="Rectangle 13">
            <a:extLst>
              <a:ext uri="{FF2B5EF4-FFF2-40B4-BE49-F238E27FC236}">
                <a16:creationId xmlns:a16="http://schemas.microsoft.com/office/drawing/2014/main" id="{2324182F-958B-45A2-9956-F67FFDF7C387}"/>
              </a:ext>
            </a:extLst>
          </p:cNvPr>
          <p:cNvSpPr/>
          <p:nvPr/>
        </p:nvSpPr>
        <p:spPr>
          <a:xfrm>
            <a:off x="5309403" y="3806969"/>
            <a:ext cx="1397250" cy="238611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defTabSz="914400">
              <a:buFont typeface="Arial" panose="020B0604020202020204" pitchFamily="34" charset="0"/>
              <a:buChar char="•"/>
              <a:defRPr/>
            </a:pPr>
            <a:r>
              <a:rPr lang="en-US" sz="1400" kern="0" dirty="0">
                <a:solidFill>
                  <a:schemeClr val="bg1"/>
                </a:solidFill>
              </a:rPr>
              <a:t>Manual Functional Testing</a:t>
            </a:r>
          </a:p>
          <a:p>
            <a:pPr marL="285750" lvl="0" indent="-285750" defTabSz="914400">
              <a:buFont typeface="Arial" panose="020B0604020202020204" pitchFamily="34" charset="0"/>
              <a:buChar char="•"/>
              <a:defRPr/>
            </a:pPr>
            <a:r>
              <a:rPr lang="en-US" sz="1400" kern="0" dirty="0">
                <a:solidFill>
                  <a:schemeClr val="bg1"/>
                </a:solidFill>
              </a:rPr>
              <a:t>Defect Triage</a:t>
            </a:r>
          </a:p>
        </p:txBody>
      </p:sp>
      <p:sp>
        <p:nvSpPr>
          <p:cNvPr id="15" name="Right Arrow 8">
            <a:extLst>
              <a:ext uri="{FF2B5EF4-FFF2-40B4-BE49-F238E27FC236}">
                <a16:creationId xmlns:a16="http://schemas.microsoft.com/office/drawing/2014/main" id="{7717B816-1FA3-4727-9938-70EA9A3290B2}"/>
              </a:ext>
            </a:extLst>
          </p:cNvPr>
          <p:cNvSpPr/>
          <p:nvPr/>
        </p:nvSpPr>
        <p:spPr>
          <a:xfrm>
            <a:off x="2101820" y="3495210"/>
            <a:ext cx="9954148" cy="46990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17" name="Rectangle 16">
            <a:extLst>
              <a:ext uri="{FF2B5EF4-FFF2-40B4-BE49-F238E27FC236}">
                <a16:creationId xmlns:a16="http://schemas.microsoft.com/office/drawing/2014/main" id="{29342771-245F-414D-91C0-3D9B3FFC583E}"/>
              </a:ext>
            </a:extLst>
          </p:cNvPr>
          <p:cNvSpPr/>
          <p:nvPr/>
        </p:nvSpPr>
        <p:spPr bwMode="auto">
          <a:xfrm>
            <a:off x="6705391" y="1256589"/>
            <a:ext cx="4512220" cy="547453"/>
          </a:xfrm>
          <a:prstGeom prst="rect">
            <a:avLst/>
          </a:prstGeom>
          <a:solidFill>
            <a:schemeClr val="accent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Release 2</a:t>
            </a:r>
          </a:p>
        </p:txBody>
      </p:sp>
      <p:sp>
        <p:nvSpPr>
          <p:cNvPr id="24" name="Arrow: Down 23">
            <a:extLst>
              <a:ext uri="{FF2B5EF4-FFF2-40B4-BE49-F238E27FC236}">
                <a16:creationId xmlns:a16="http://schemas.microsoft.com/office/drawing/2014/main" id="{40269C06-AADD-463D-B017-518D24779704}"/>
              </a:ext>
            </a:extLst>
          </p:cNvPr>
          <p:cNvSpPr/>
          <p:nvPr/>
        </p:nvSpPr>
        <p:spPr bwMode="auto">
          <a:xfrm>
            <a:off x="2581905" y="1538044"/>
            <a:ext cx="438698" cy="627410"/>
          </a:xfrm>
          <a:prstGeom prst="downArrow">
            <a:avLst/>
          </a:prstGeom>
          <a:solidFill>
            <a:srgbClr val="FFFF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8A6FDFF2-C22E-46C0-A4F5-B9B89B506613}"/>
              </a:ext>
            </a:extLst>
          </p:cNvPr>
          <p:cNvSpPr/>
          <p:nvPr/>
        </p:nvSpPr>
        <p:spPr bwMode="auto">
          <a:xfrm>
            <a:off x="2101820" y="1262942"/>
            <a:ext cx="4509338" cy="547453"/>
          </a:xfrm>
          <a:prstGeom prst="rect">
            <a:avLst/>
          </a:prstGeom>
          <a:solidFill>
            <a:schemeClr val="accent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Release 1</a:t>
            </a:r>
          </a:p>
        </p:txBody>
      </p:sp>
      <p:sp>
        <p:nvSpPr>
          <p:cNvPr id="31" name="Arrow: Down 30">
            <a:extLst>
              <a:ext uri="{FF2B5EF4-FFF2-40B4-BE49-F238E27FC236}">
                <a16:creationId xmlns:a16="http://schemas.microsoft.com/office/drawing/2014/main" id="{F7B53A2E-7F87-4DDF-8D2A-F2938E45069F}"/>
              </a:ext>
            </a:extLst>
          </p:cNvPr>
          <p:cNvSpPr/>
          <p:nvPr/>
        </p:nvSpPr>
        <p:spPr bwMode="auto">
          <a:xfrm>
            <a:off x="2605123" y="2462993"/>
            <a:ext cx="438698" cy="627410"/>
          </a:xfrm>
          <a:prstGeom prst="downArrow">
            <a:avLst/>
          </a:prstGeom>
          <a:solidFill>
            <a:srgbClr val="FFFF0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4451B5C5-12C1-49E3-82CB-04E45C706A39}"/>
              </a:ext>
            </a:extLst>
          </p:cNvPr>
          <p:cNvSpPr/>
          <p:nvPr/>
        </p:nvSpPr>
        <p:spPr bwMode="auto">
          <a:xfrm>
            <a:off x="4875006" y="2178672"/>
            <a:ext cx="1394532" cy="560196"/>
          </a:xfrm>
          <a:prstGeom prst="rect">
            <a:avLst/>
          </a:prstGeom>
          <a:solidFill>
            <a:schemeClr val="accent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Sprint 2</a:t>
            </a:r>
          </a:p>
        </p:txBody>
      </p:sp>
      <p:sp>
        <p:nvSpPr>
          <p:cNvPr id="33" name="Rectangle 32">
            <a:extLst>
              <a:ext uri="{FF2B5EF4-FFF2-40B4-BE49-F238E27FC236}">
                <a16:creationId xmlns:a16="http://schemas.microsoft.com/office/drawing/2014/main" id="{91FCE739-EB6B-49A6-8536-F3D94F193131}"/>
              </a:ext>
            </a:extLst>
          </p:cNvPr>
          <p:cNvSpPr/>
          <p:nvPr/>
        </p:nvSpPr>
        <p:spPr bwMode="auto">
          <a:xfrm>
            <a:off x="7322101" y="2164127"/>
            <a:ext cx="1394532" cy="560196"/>
          </a:xfrm>
          <a:prstGeom prst="rect">
            <a:avLst/>
          </a:prstGeom>
          <a:solidFill>
            <a:schemeClr val="accent2">
              <a:lumMod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Sprint 3</a:t>
            </a:r>
          </a:p>
        </p:txBody>
      </p:sp>
      <p:sp>
        <p:nvSpPr>
          <p:cNvPr id="34" name="Rectangle 33">
            <a:extLst>
              <a:ext uri="{FF2B5EF4-FFF2-40B4-BE49-F238E27FC236}">
                <a16:creationId xmlns:a16="http://schemas.microsoft.com/office/drawing/2014/main" id="{ADF2ADF2-6B13-4869-8F1E-7FE5F07A6098}"/>
              </a:ext>
            </a:extLst>
          </p:cNvPr>
          <p:cNvSpPr/>
          <p:nvPr/>
        </p:nvSpPr>
        <p:spPr bwMode="auto">
          <a:xfrm>
            <a:off x="9784826" y="2164127"/>
            <a:ext cx="1394532" cy="560196"/>
          </a:xfrm>
          <a:prstGeom prst="rect">
            <a:avLst/>
          </a:prstGeom>
          <a:solidFill>
            <a:schemeClr val="bg1">
              <a:lumMod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Sprint 4</a:t>
            </a:r>
          </a:p>
        </p:txBody>
      </p:sp>
      <p:sp>
        <p:nvSpPr>
          <p:cNvPr id="35" name="Rectangle 34">
            <a:extLst>
              <a:ext uri="{FF2B5EF4-FFF2-40B4-BE49-F238E27FC236}">
                <a16:creationId xmlns:a16="http://schemas.microsoft.com/office/drawing/2014/main" id="{5E850169-9508-4D9C-BE01-7FF396140229}"/>
              </a:ext>
            </a:extLst>
          </p:cNvPr>
          <p:cNvSpPr/>
          <p:nvPr/>
        </p:nvSpPr>
        <p:spPr bwMode="auto">
          <a:xfrm>
            <a:off x="2101820" y="2167363"/>
            <a:ext cx="1394532" cy="560196"/>
          </a:xfrm>
          <a:prstGeom prst="rect">
            <a:avLst/>
          </a:prstGeom>
          <a:solidFill>
            <a:schemeClr val="accent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Sprint 1</a:t>
            </a:r>
          </a:p>
        </p:txBody>
      </p:sp>
    </p:spTree>
    <p:extLst>
      <p:ext uri="{BB962C8B-B14F-4D97-AF65-F5344CB8AC3E}">
        <p14:creationId xmlns:p14="http://schemas.microsoft.com/office/powerpoint/2010/main" val="343819751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086755-FD0B-465B-A7F2-B78A25F0C242}"/>
              </a:ext>
            </a:extLst>
          </p:cNvPr>
          <p:cNvSpPr>
            <a:spLocks noGrp="1"/>
          </p:cNvSpPr>
          <p:nvPr>
            <p:ph type="body" sz="quarter" idx="10"/>
          </p:nvPr>
        </p:nvSpPr>
        <p:spPr>
          <a:xfrm>
            <a:off x="269239" y="1189177"/>
            <a:ext cx="11653523" cy="2954655"/>
          </a:xfrm>
        </p:spPr>
        <p:txBody>
          <a:bodyPr/>
          <a:lstStyle/>
          <a:p>
            <a:pPr marL="0" indent="0">
              <a:buNone/>
            </a:pPr>
            <a:r>
              <a:rPr lang="en-US" sz="2400" dirty="0"/>
              <a:t>cd c:\crmsdk\bin</a:t>
            </a:r>
          </a:p>
          <a:p>
            <a:pPr marL="0" indent="0">
              <a:buNone/>
            </a:pPr>
            <a:r>
              <a:rPr lang="en-US" sz="2400" dirty="0"/>
              <a:t>c:\crmsdk\bin&gt; .\RegisterXRMTooling.ps1</a:t>
            </a:r>
          </a:p>
          <a:p>
            <a:pPr marL="0" indent="0">
              <a:buNone/>
            </a:pPr>
            <a:r>
              <a:rPr lang="en-US" sz="2400" dirty="0"/>
              <a:t>PS c:\crmsdk\bin&gt; Add-</a:t>
            </a:r>
            <a:r>
              <a:rPr lang="en-US" sz="2400" dirty="0" err="1"/>
              <a:t>PSSnapin</a:t>
            </a:r>
            <a:r>
              <a:rPr lang="en-US" sz="2400" dirty="0"/>
              <a:t> </a:t>
            </a:r>
            <a:r>
              <a:rPr lang="en-US" sz="2400" dirty="0" err="1"/>
              <a:t>Microsoft.Xrm.Tooling.Connector</a:t>
            </a:r>
            <a:endParaRPr lang="en-US" sz="2400" dirty="0"/>
          </a:p>
          <a:p>
            <a:pPr marL="0" indent="0">
              <a:buNone/>
            </a:pPr>
            <a:r>
              <a:rPr lang="en-US" sz="2400" dirty="0"/>
              <a:t>PS c:\crmsdk\bin&gt; Add-</a:t>
            </a:r>
            <a:r>
              <a:rPr lang="en-US" sz="2400" dirty="0" err="1"/>
              <a:t>PSSnapin</a:t>
            </a:r>
            <a:r>
              <a:rPr lang="en-US" sz="2400" dirty="0"/>
              <a:t> </a:t>
            </a:r>
            <a:r>
              <a:rPr lang="en-US" sz="2400" dirty="0" err="1"/>
              <a:t>Microsoft.Xrm.Tooling.PackageDeployment</a:t>
            </a:r>
            <a:endParaRPr lang="en-US" sz="2400" dirty="0"/>
          </a:p>
          <a:p>
            <a:pPr marL="0" indent="0">
              <a:buNone/>
            </a:pPr>
            <a:endParaRPr lang="en-US" sz="2400" dirty="0"/>
          </a:p>
          <a:p>
            <a:pPr marL="0" indent="0">
              <a:buNone/>
            </a:pPr>
            <a:r>
              <a:rPr lang="en-US" sz="2400" dirty="0">
                <a:hlinkClick r:id="rId2"/>
              </a:rPr>
              <a:t>https://technet.microsoft.com/en-us/library/dn756318.aspx#Pkg_cmd</a:t>
            </a:r>
            <a:endParaRPr lang="en-US" sz="2400" dirty="0"/>
          </a:p>
          <a:p>
            <a:pPr marL="0" indent="0">
              <a:buNone/>
            </a:pPr>
            <a:endParaRPr lang="en-US" sz="2400" dirty="0"/>
          </a:p>
        </p:txBody>
      </p:sp>
      <p:sp>
        <p:nvSpPr>
          <p:cNvPr id="2" name="Title 1">
            <a:extLst>
              <a:ext uri="{FF2B5EF4-FFF2-40B4-BE49-F238E27FC236}">
                <a16:creationId xmlns:a16="http://schemas.microsoft.com/office/drawing/2014/main" id="{4BA081F5-2587-47DE-B85D-6F365661E2B7}"/>
              </a:ext>
            </a:extLst>
          </p:cNvPr>
          <p:cNvSpPr>
            <a:spLocks noGrp="1"/>
          </p:cNvSpPr>
          <p:nvPr>
            <p:ph type="title"/>
          </p:nvPr>
        </p:nvSpPr>
        <p:spPr/>
        <p:txBody>
          <a:bodyPr/>
          <a:lstStyle/>
          <a:p>
            <a:r>
              <a:rPr lang="en-US" sz="4000" dirty="0"/>
              <a:t>Package</a:t>
            </a:r>
            <a:r>
              <a:rPr lang="en-US" sz="4400" dirty="0"/>
              <a:t> Deployment Cmdlets</a:t>
            </a:r>
            <a:endParaRPr lang="en-US" sz="4400" b="1" dirty="0"/>
          </a:p>
        </p:txBody>
      </p:sp>
      <p:graphicFrame>
        <p:nvGraphicFramePr>
          <p:cNvPr id="4" name="Table 3">
            <a:extLst>
              <a:ext uri="{FF2B5EF4-FFF2-40B4-BE49-F238E27FC236}">
                <a16:creationId xmlns:a16="http://schemas.microsoft.com/office/drawing/2014/main" id="{794FF4F0-F46A-41C1-B4C6-9293472228A0}"/>
              </a:ext>
            </a:extLst>
          </p:cNvPr>
          <p:cNvGraphicFramePr>
            <a:graphicFrameLocks noGrp="1"/>
          </p:cNvGraphicFramePr>
          <p:nvPr/>
        </p:nvGraphicFramePr>
        <p:xfrm>
          <a:off x="269239" y="4217952"/>
          <a:ext cx="11652250" cy="1994916"/>
        </p:xfrm>
        <a:graphic>
          <a:graphicData uri="http://schemas.openxmlformats.org/drawingml/2006/table">
            <a:tbl>
              <a:tblPr/>
              <a:tblGrid>
                <a:gridCol w="5826125">
                  <a:extLst>
                    <a:ext uri="{9D8B030D-6E8A-4147-A177-3AD203B41FA5}">
                      <a16:colId xmlns:a16="http://schemas.microsoft.com/office/drawing/2014/main" val="126290631"/>
                    </a:ext>
                  </a:extLst>
                </a:gridCol>
                <a:gridCol w="5826125">
                  <a:extLst>
                    <a:ext uri="{9D8B030D-6E8A-4147-A177-3AD203B41FA5}">
                      <a16:colId xmlns:a16="http://schemas.microsoft.com/office/drawing/2014/main" val="2649474776"/>
                    </a:ext>
                  </a:extLst>
                </a:gridCol>
              </a:tblGrid>
              <a:tr h="0">
                <a:tc>
                  <a:txBody>
                    <a:bodyPr/>
                    <a:lstStyle/>
                    <a:p>
                      <a:pPr algn="l"/>
                      <a:r>
                        <a:rPr lang="en-US">
                          <a:solidFill>
                            <a:srgbClr val="636363"/>
                          </a:solidFill>
                          <a:effectLst/>
                        </a:rPr>
                        <a:t>Name</a:t>
                      </a:r>
                    </a:p>
                  </a:txBody>
                  <a:tcPr marL="50800" marR="50800" marT="63500" marB="63500" anchor="ctr">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solidFill>
                      <a:srgbClr val="EDEDED"/>
                    </a:solidFill>
                  </a:tcPr>
                </a:tc>
                <a:tc>
                  <a:txBody>
                    <a:bodyPr/>
                    <a:lstStyle/>
                    <a:p>
                      <a:pPr algn="l"/>
                      <a:r>
                        <a:rPr lang="en-US">
                          <a:solidFill>
                            <a:srgbClr val="636363"/>
                          </a:solidFill>
                          <a:effectLst/>
                        </a:rPr>
                        <a:t>Description</a:t>
                      </a:r>
                    </a:p>
                  </a:txBody>
                  <a:tcPr marL="50800" marR="50800" marT="63500" marB="63500" anchor="ctr">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solidFill>
                      <a:srgbClr val="EDEDED"/>
                    </a:solidFill>
                  </a:tcPr>
                </a:tc>
                <a:extLst>
                  <a:ext uri="{0D108BD9-81ED-4DB2-BD59-A6C34878D82A}">
                    <a16:rowId xmlns:a16="http://schemas.microsoft.com/office/drawing/2014/main" val="2550463350"/>
                  </a:ext>
                </a:extLst>
              </a:tr>
              <a:tr h="0">
                <a:tc>
                  <a:txBody>
                    <a:bodyPr/>
                    <a:lstStyle/>
                    <a:p>
                      <a:pPr fontAlgn="t"/>
                      <a:r>
                        <a:rPr lang="en-US" u="none" strike="noStrike">
                          <a:solidFill>
                            <a:srgbClr val="00709F"/>
                          </a:solidFill>
                          <a:effectLst/>
                          <a:hlinkClick r:id="rId3"/>
                        </a:rPr>
                        <a:t>Get-CrmPackages</a:t>
                      </a:r>
                      <a:endParaRPr lang="en-US">
                        <a:solidFill>
                          <a:srgbClr val="2A2A2A"/>
                        </a:solidFill>
                        <a:effectLst/>
                      </a:endParaRPr>
                    </a:p>
                  </a:txBody>
                  <a:tcPr marL="50800" marR="50800" marT="63500" marB="63500">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tcPr>
                </a:tc>
                <a:tc>
                  <a:txBody>
                    <a:bodyPr/>
                    <a:lstStyle/>
                    <a:p>
                      <a:pPr fontAlgn="t"/>
                      <a:r>
                        <a:rPr lang="en-US">
                          <a:solidFill>
                            <a:srgbClr val="2A2A2A"/>
                          </a:solidFill>
                          <a:effectLst/>
                        </a:rPr>
                        <a:t>Returns a list of available packages that can be deployed to a Microsoft Dynamics 365 online instance or Dynamics 365 on-premises organization.</a:t>
                      </a:r>
                    </a:p>
                  </a:txBody>
                  <a:tcPr marL="50800" marR="50800" marT="63500" marB="63500">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49135185"/>
                  </a:ext>
                </a:extLst>
              </a:tr>
              <a:tr h="0">
                <a:tc>
                  <a:txBody>
                    <a:bodyPr/>
                    <a:lstStyle/>
                    <a:p>
                      <a:pPr fontAlgn="t"/>
                      <a:r>
                        <a:rPr lang="en-US" u="none" strike="noStrike">
                          <a:solidFill>
                            <a:srgbClr val="00709F"/>
                          </a:solidFill>
                          <a:effectLst/>
                          <a:hlinkClick r:id="rId4"/>
                        </a:rPr>
                        <a:t>Import-CrmPackage</a:t>
                      </a:r>
                      <a:endParaRPr lang="en-US">
                        <a:solidFill>
                          <a:srgbClr val="2A2A2A"/>
                        </a:solidFill>
                        <a:effectLst/>
                      </a:endParaRPr>
                    </a:p>
                  </a:txBody>
                  <a:tcPr marL="50800" marR="50800" marT="63500" marB="63500">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tcPr>
                </a:tc>
                <a:tc>
                  <a:txBody>
                    <a:bodyPr/>
                    <a:lstStyle/>
                    <a:p>
                      <a:pPr fontAlgn="t"/>
                      <a:r>
                        <a:rPr lang="en-US" dirty="0">
                          <a:solidFill>
                            <a:srgbClr val="2A2A2A"/>
                          </a:solidFill>
                          <a:effectLst/>
                        </a:rPr>
                        <a:t>Imports a package to a Microsoft Dynamics 365 online instance or Dynamics 365 on-premises organization.</a:t>
                      </a:r>
                    </a:p>
                  </a:txBody>
                  <a:tcPr marL="50800" marR="50800" marT="63500" marB="63500">
                    <a:lnL w="6350" cap="flat" cmpd="sng" algn="ctr">
                      <a:solidFill>
                        <a:srgbClr val="BBBBBB"/>
                      </a:solidFill>
                      <a:prstDash val="solid"/>
                      <a:round/>
                      <a:headEnd type="none" w="med" len="med"/>
                      <a:tailEnd type="none" w="med" len="med"/>
                    </a:lnL>
                    <a:lnR w="6350" cap="flat" cmpd="sng" algn="ctr">
                      <a:solidFill>
                        <a:srgbClr val="BBBBBB"/>
                      </a:solidFill>
                      <a:prstDash val="solid"/>
                      <a:round/>
                      <a:headEnd type="none" w="med" len="med"/>
                      <a:tailEnd type="none" w="med" len="med"/>
                    </a:lnR>
                    <a:lnT w="6350" cap="flat" cmpd="sng" algn="ctr">
                      <a:solidFill>
                        <a:srgbClr val="BBBBBB"/>
                      </a:solidFill>
                      <a:prstDash val="solid"/>
                      <a:round/>
                      <a:headEnd type="none" w="med" len="med"/>
                      <a:tailEnd type="none" w="med" len="med"/>
                    </a:lnT>
                    <a:lnB w="6350"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883572058"/>
                  </a:ext>
                </a:extLst>
              </a:tr>
            </a:tbl>
          </a:graphicData>
        </a:graphic>
      </p:graphicFrame>
    </p:spTree>
    <p:extLst>
      <p:ext uri="{BB962C8B-B14F-4D97-AF65-F5344CB8AC3E}">
        <p14:creationId xmlns:p14="http://schemas.microsoft.com/office/powerpoint/2010/main" val="1869598475"/>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086755-FD0B-465B-A7F2-B78A25F0C242}"/>
              </a:ext>
            </a:extLst>
          </p:cNvPr>
          <p:cNvSpPr>
            <a:spLocks noGrp="1"/>
          </p:cNvSpPr>
          <p:nvPr>
            <p:ph type="body" sz="quarter" idx="10"/>
          </p:nvPr>
        </p:nvSpPr>
        <p:spPr>
          <a:xfrm>
            <a:off x="269239" y="1189177"/>
            <a:ext cx="11653523" cy="5613845"/>
          </a:xfrm>
        </p:spPr>
        <p:txBody>
          <a:bodyPr/>
          <a:lstStyle/>
          <a:p>
            <a:pPr marL="0" indent="0">
              <a:buNone/>
            </a:pPr>
            <a:r>
              <a:rPr lang="en-US" sz="4000" dirty="0"/>
              <a:t>Create, Backup, Restore, Delete Instances</a:t>
            </a:r>
          </a:p>
          <a:p>
            <a:pPr marL="0" indent="0">
              <a:buNone/>
            </a:pPr>
            <a:endParaRPr lang="en-US" sz="1800" dirty="0"/>
          </a:p>
          <a:p>
            <a:pPr marL="0" indent="0">
              <a:buNone/>
            </a:pPr>
            <a:r>
              <a:rPr lang="en-US" sz="2000" dirty="0"/>
              <a:t>PS&gt; Save-Module -Name </a:t>
            </a:r>
            <a:r>
              <a:rPr lang="en-US" sz="2000" dirty="0" err="1"/>
              <a:t>Microsoft.Xrm.OnlineManagementAPI</a:t>
            </a:r>
            <a:r>
              <a:rPr lang="en-US" sz="2000" dirty="0"/>
              <a:t> -Path &lt;path&gt; -</a:t>
            </a:r>
            <a:r>
              <a:rPr lang="en-US" sz="2000" dirty="0" err="1"/>
              <a:t>RequiredVersion</a:t>
            </a:r>
            <a:r>
              <a:rPr lang="en-US" sz="2000" dirty="0"/>
              <a:t> 0.0.1.0</a:t>
            </a:r>
          </a:p>
          <a:p>
            <a:pPr marL="0" indent="0">
              <a:buNone/>
            </a:pPr>
            <a:endParaRPr lang="en-US" sz="2000" dirty="0"/>
          </a:p>
          <a:p>
            <a:pPr marL="0" indent="0">
              <a:buNone/>
            </a:pPr>
            <a:r>
              <a:rPr lang="en-US" sz="2000" dirty="0"/>
              <a:t>PS&gt; Install-Module -Name </a:t>
            </a:r>
            <a:r>
              <a:rPr lang="en-US" sz="2000" dirty="0" err="1"/>
              <a:t>Microsoft.Xrm.OnlineManagementAPI</a:t>
            </a:r>
            <a:r>
              <a:rPr lang="en-US" sz="2000" dirty="0"/>
              <a:t> -</a:t>
            </a:r>
            <a:r>
              <a:rPr lang="en-US" sz="2000" dirty="0" err="1"/>
              <a:t>RequiredVersion</a:t>
            </a:r>
            <a:r>
              <a:rPr lang="en-US" sz="2000" dirty="0"/>
              <a:t> 0.0.1.0</a:t>
            </a:r>
          </a:p>
          <a:p>
            <a:pPr marL="0" indent="0">
              <a:buNone/>
            </a:pPr>
            <a:endParaRPr lang="en-US" sz="2800" dirty="0"/>
          </a:p>
          <a:p>
            <a:pPr marL="0" indent="0">
              <a:buNone/>
            </a:pPr>
            <a:r>
              <a:rPr lang="en-US" sz="1800" dirty="0"/>
              <a:t>Backup-</a:t>
            </a:r>
            <a:r>
              <a:rPr lang="en-US" sz="1800" dirty="0" err="1"/>
              <a:t>CrmInstance</a:t>
            </a:r>
            <a:r>
              <a:rPr lang="en-US" sz="1800" dirty="0"/>
              <a:t> Disable-</a:t>
            </a:r>
            <a:r>
              <a:rPr lang="en-US" sz="1800" dirty="0" err="1"/>
              <a:t>CrmAdminMode</a:t>
            </a:r>
            <a:r>
              <a:rPr lang="en-US" sz="1800" dirty="0"/>
              <a:t> Disable-</a:t>
            </a:r>
            <a:r>
              <a:rPr lang="en-US" sz="1800" dirty="0" err="1"/>
              <a:t>CrmManagementApp</a:t>
            </a:r>
            <a:r>
              <a:rPr lang="en-US" sz="1800" dirty="0"/>
              <a:t> Enable-</a:t>
            </a:r>
            <a:r>
              <a:rPr lang="en-US" sz="1800" dirty="0" err="1"/>
              <a:t>CrmAdminMode</a:t>
            </a:r>
            <a:r>
              <a:rPr lang="en-US" sz="1800" dirty="0"/>
              <a:t> Enable-</a:t>
            </a:r>
            <a:r>
              <a:rPr lang="en-US" sz="1800" dirty="0" err="1"/>
              <a:t>CrmManagementApp</a:t>
            </a:r>
            <a:r>
              <a:rPr lang="en-US" sz="1800" dirty="0"/>
              <a:t> Get-</a:t>
            </a:r>
            <a:r>
              <a:rPr lang="en-US" sz="1800" dirty="0" err="1"/>
              <a:t>CrmCurrencys</a:t>
            </a:r>
            <a:r>
              <a:rPr lang="en-US" sz="1800" dirty="0"/>
              <a:t> Get-</a:t>
            </a:r>
            <a:r>
              <a:rPr lang="en-US" sz="1800" dirty="0" err="1"/>
              <a:t>CrmInstance</a:t>
            </a:r>
            <a:r>
              <a:rPr lang="en-US" sz="1800" dirty="0"/>
              <a:t> Get-</a:t>
            </a:r>
            <a:r>
              <a:rPr lang="en-US" sz="1800" dirty="0" err="1"/>
              <a:t>CrmInstanceBackup</a:t>
            </a:r>
            <a:r>
              <a:rPr lang="en-US" sz="1800" dirty="0"/>
              <a:t> Get-</a:t>
            </a:r>
            <a:r>
              <a:rPr lang="en-US" sz="1800" dirty="0" err="1"/>
              <a:t>CrmInstanceBackups</a:t>
            </a:r>
            <a:r>
              <a:rPr lang="en-US" sz="1800" dirty="0"/>
              <a:t> Get-</a:t>
            </a:r>
            <a:r>
              <a:rPr lang="en-US" sz="1800" dirty="0" err="1"/>
              <a:t>CrmInstances</a:t>
            </a:r>
            <a:r>
              <a:rPr lang="en-US" sz="1800" dirty="0"/>
              <a:t> Get-</a:t>
            </a:r>
            <a:r>
              <a:rPr lang="en-US" sz="1800" dirty="0" err="1"/>
              <a:t>CrmInstanceType</a:t>
            </a:r>
            <a:r>
              <a:rPr lang="en-US" sz="1800" dirty="0"/>
              <a:t> Get-</a:t>
            </a:r>
            <a:r>
              <a:rPr lang="en-US" sz="1800" dirty="0" err="1"/>
              <a:t>CrmInstanceTypes</a:t>
            </a:r>
            <a:r>
              <a:rPr lang="en-US" sz="1800" dirty="0"/>
              <a:t> Get-</a:t>
            </a:r>
            <a:r>
              <a:rPr lang="en-US" sz="1800" dirty="0" err="1"/>
              <a:t>CrmLanguages</a:t>
            </a:r>
            <a:r>
              <a:rPr lang="en-US" sz="1800" dirty="0"/>
              <a:t> Get-</a:t>
            </a:r>
            <a:r>
              <a:rPr lang="en-US" sz="1800" dirty="0" err="1"/>
              <a:t>CrmManagementApp</a:t>
            </a:r>
            <a:r>
              <a:rPr lang="en-US" sz="1800" dirty="0"/>
              <a:t> Get-</a:t>
            </a:r>
            <a:r>
              <a:rPr lang="en-US" sz="1800" dirty="0" err="1"/>
              <a:t>CrmManagementApps</a:t>
            </a:r>
            <a:r>
              <a:rPr lang="en-US" sz="1800" dirty="0"/>
              <a:t> Get-</a:t>
            </a:r>
            <a:r>
              <a:rPr lang="en-US" sz="1800" dirty="0" err="1"/>
              <a:t>CrmOperationStatus</a:t>
            </a:r>
            <a:r>
              <a:rPr lang="en-US" sz="1800" dirty="0"/>
              <a:t> Get-</a:t>
            </a:r>
            <a:r>
              <a:rPr lang="en-US" sz="1800" dirty="0" err="1"/>
              <a:t>CrmServiceVersions</a:t>
            </a:r>
            <a:r>
              <a:rPr lang="en-US" sz="1800" dirty="0"/>
              <a:t> Get-</a:t>
            </a:r>
            <a:r>
              <a:rPr lang="en-US" sz="1800" dirty="0" err="1"/>
              <a:t>CrmTemplates</a:t>
            </a:r>
            <a:r>
              <a:rPr lang="en-US" sz="1800" dirty="0"/>
              <a:t> New-</a:t>
            </a:r>
            <a:r>
              <a:rPr lang="en-US" sz="1800" dirty="0" err="1"/>
              <a:t>CrmAdminModeSetting</a:t>
            </a:r>
            <a:r>
              <a:rPr lang="en-US" sz="1800" dirty="0"/>
              <a:t> New-</a:t>
            </a:r>
            <a:r>
              <a:rPr lang="en-US" sz="1800" dirty="0" err="1"/>
              <a:t>CrmBackupInfo</a:t>
            </a:r>
            <a:r>
              <a:rPr lang="en-US" sz="1800" dirty="0"/>
              <a:t> New-</a:t>
            </a:r>
            <a:r>
              <a:rPr lang="en-US" sz="1800" dirty="0" err="1"/>
              <a:t>CrmInstance</a:t>
            </a:r>
            <a:r>
              <a:rPr lang="en-US" sz="1800" dirty="0"/>
              <a:t> New-</a:t>
            </a:r>
            <a:r>
              <a:rPr lang="en-US" sz="1800" dirty="0" err="1"/>
              <a:t>CrmInstanceInfo</a:t>
            </a:r>
            <a:r>
              <a:rPr lang="en-US" sz="1800" dirty="0"/>
              <a:t> New-</a:t>
            </a:r>
            <a:r>
              <a:rPr lang="en-US" sz="1800" dirty="0" err="1"/>
              <a:t>CrmManagementApp</a:t>
            </a:r>
            <a:r>
              <a:rPr lang="en-US" sz="1800" dirty="0"/>
              <a:t> Remove-</a:t>
            </a:r>
            <a:r>
              <a:rPr lang="en-US" sz="1800" dirty="0" err="1"/>
              <a:t>CrmInstance</a:t>
            </a:r>
            <a:r>
              <a:rPr lang="en-US" sz="1800" dirty="0"/>
              <a:t> Remove-</a:t>
            </a:r>
            <a:r>
              <a:rPr lang="en-US" sz="1800" dirty="0" err="1"/>
              <a:t>CrmManagementApp</a:t>
            </a:r>
            <a:r>
              <a:rPr lang="en-US" sz="1800" dirty="0"/>
              <a:t> Restore-</a:t>
            </a:r>
            <a:r>
              <a:rPr lang="en-US" sz="1800" dirty="0" err="1"/>
              <a:t>CrmInstance</a:t>
            </a:r>
            <a:endParaRPr lang="en-US" sz="2800" dirty="0"/>
          </a:p>
          <a:p>
            <a:pPr marL="0" indent="0">
              <a:buNone/>
            </a:pPr>
            <a:endParaRPr lang="en-US" sz="2000" dirty="0">
              <a:hlinkClick r:id="rId2"/>
            </a:endParaRPr>
          </a:p>
          <a:p>
            <a:pPr marL="0" indent="0">
              <a:buNone/>
            </a:pPr>
            <a:r>
              <a:rPr lang="en-US" sz="2000" dirty="0">
                <a:hlinkClick r:id="rId2"/>
              </a:rPr>
              <a:t>https://www.powershellgallery.com/packages/Microsoft.Xrm.OnlineManagementAPI/0.0.1.0</a:t>
            </a:r>
            <a:endParaRPr lang="en-US" sz="2000" dirty="0"/>
          </a:p>
          <a:p>
            <a:pPr marL="0" indent="0">
              <a:buNone/>
            </a:pPr>
            <a:endParaRPr lang="en-US" sz="2000" dirty="0"/>
          </a:p>
          <a:p>
            <a:pPr marL="0" indent="0">
              <a:buNone/>
            </a:pPr>
            <a:endParaRPr lang="en-US" sz="1400" dirty="0"/>
          </a:p>
        </p:txBody>
      </p:sp>
      <p:sp>
        <p:nvSpPr>
          <p:cNvPr id="2" name="Title 1">
            <a:extLst>
              <a:ext uri="{FF2B5EF4-FFF2-40B4-BE49-F238E27FC236}">
                <a16:creationId xmlns:a16="http://schemas.microsoft.com/office/drawing/2014/main" id="{4BA081F5-2587-47DE-B85D-6F365661E2B7}"/>
              </a:ext>
            </a:extLst>
          </p:cNvPr>
          <p:cNvSpPr>
            <a:spLocks noGrp="1"/>
          </p:cNvSpPr>
          <p:nvPr>
            <p:ph type="title"/>
          </p:nvPr>
        </p:nvSpPr>
        <p:spPr/>
        <p:txBody>
          <a:bodyPr/>
          <a:lstStyle/>
          <a:p>
            <a:r>
              <a:rPr lang="en-US" dirty="0"/>
              <a:t>Dynamics 365 Online Management API</a:t>
            </a:r>
            <a:endParaRPr lang="en-US" b="1" dirty="0"/>
          </a:p>
        </p:txBody>
      </p:sp>
    </p:spTree>
    <p:extLst>
      <p:ext uri="{BB962C8B-B14F-4D97-AF65-F5344CB8AC3E}">
        <p14:creationId xmlns:p14="http://schemas.microsoft.com/office/powerpoint/2010/main" val="1884770453"/>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p:txBody>
          <a:bodyPr/>
          <a:lstStyle/>
          <a:p>
            <a:r>
              <a:rPr lang="en-US" sz="7200" dirty="0"/>
              <a:t>The End</a:t>
            </a:r>
          </a:p>
        </p:txBody>
      </p:sp>
      <p:pic>
        <p:nvPicPr>
          <p:cNvPr id="80898" name="Picture 2" descr="Image result for questions">
            <a:extLst>
              <a:ext uri="{FF2B5EF4-FFF2-40B4-BE49-F238E27FC236}">
                <a16:creationId xmlns:a16="http://schemas.microsoft.com/office/drawing/2014/main" id="{FD9A8596-4528-48C3-91B0-6B75306EC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390650"/>
            <a:ext cx="72390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70430"/>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819833"/>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Appendix</a:t>
            </a:r>
          </a:p>
        </p:txBody>
      </p:sp>
    </p:spTree>
    <p:extLst>
      <p:ext uri="{BB962C8B-B14F-4D97-AF65-F5344CB8AC3E}">
        <p14:creationId xmlns:p14="http://schemas.microsoft.com/office/powerpoint/2010/main" val="1857222050"/>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3474-6F2E-455E-B704-0C72E1C7D85A}"/>
              </a:ext>
            </a:extLst>
          </p:cNvPr>
          <p:cNvSpPr>
            <a:spLocks noGrp="1"/>
          </p:cNvSpPr>
          <p:nvPr>
            <p:ph type="title"/>
          </p:nvPr>
        </p:nvSpPr>
        <p:spPr/>
        <p:txBody>
          <a:bodyPr/>
          <a:lstStyle/>
          <a:p>
            <a:r>
              <a:rPr lang="en-US" sz="4700" dirty="0" err="1">
                <a:cs typeface="Courier New" panose="02070309020205020404" pitchFamily="49" charset="0"/>
              </a:rPr>
              <a:t>Async</a:t>
            </a:r>
            <a:r>
              <a:rPr lang="en-US" sz="4700" dirty="0">
                <a:cs typeface="Courier New" panose="02070309020205020404" pitchFamily="49" charset="0"/>
              </a:rPr>
              <a:t> Solution Import</a:t>
            </a:r>
            <a:br>
              <a:rPr lang="en-US" sz="4700" dirty="0">
                <a:cs typeface="Courier New" panose="02070309020205020404" pitchFamily="49" charset="0"/>
              </a:rPr>
            </a:br>
            <a:br>
              <a:rPr lang="en-US" sz="4700" dirty="0">
                <a:cs typeface="Courier New" panose="02070309020205020404" pitchFamily="49" charset="0"/>
              </a:rPr>
            </a:br>
            <a:endParaRPr lang="en-US" sz="4700" dirty="0">
              <a:cs typeface="Courier New" panose="02070309020205020404" pitchFamily="49" charset="0"/>
            </a:endParaRPr>
          </a:p>
        </p:txBody>
      </p:sp>
      <p:sp>
        <p:nvSpPr>
          <p:cNvPr id="3" name="Rectangle 2">
            <a:extLst>
              <a:ext uri="{FF2B5EF4-FFF2-40B4-BE49-F238E27FC236}">
                <a16:creationId xmlns:a16="http://schemas.microsoft.com/office/drawing/2014/main" id="{BC076DCA-9586-433C-98F4-C2540DAEB6FD}"/>
              </a:ext>
            </a:extLst>
          </p:cNvPr>
          <p:cNvSpPr/>
          <p:nvPr/>
        </p:nvSpPr>
        <p:spPr>
          <a:xfrm>
            <a:off x="269240" y="4176216"/>
            <a:ext cx="8877080" cy="1200329"/>
          </a:xfrm>
          <a:prstGeom prst="rect">
            <a:avLst/>
          </a:prstGeom>
        </p:spPr>
        <p:txBody>
          <a:bodyPr wrap="square">
            <a:spAutoFit/>
          </a:bodyPr>
          <a:lstStyle/>
          <a:p>
            <a:r>
              <a:rPr lang="en-US" b="1" u="sng" dirty="0"/>
              <a:t>Conclusion</a:t>
            </a:r>
            <a:r>
              <a:rPr lang="en-US" dirty="0"/>
              <a:t>:</a:t>
            </a:r>
          </a:p>
          <a:p>
            <a:r>
              <a:rPr lang="en-US" dirty="0"/>
              <a:t>The main advantage of an asynchronous solution import is, the users who are interacting with the system will not face SQL timeout issues when the solution is being imported asynchronously.</a:t>
            </a:r>
          </a:p>
        </p:txBody>
      </p:sp>
      <p:sp>
        <p:nvSpPr>
          <p:cNvPr id="4" name="Rectangle 3">
            <a:extLst>
              <a:ext uri="{FF2B5EF4-FFF2-40B4-BE49-F238E27FC236}">
                <a16:creationId xmlns:a16="http://schemas.microsoft.com/office/drawing/2014/main" id="{3D1F6663-22F0-436C-A4F8-D84ACC406280}"/>
              </a:ext>
            </a:extLst>
          </p:cNvPr>
          <p:cNvSpPr/>
          <p:nvPr/>
        </p:nvSpPr>
        <p:spPr>
          <a:xfrm>
            <a:off x="269240" y="5534075"/>
            <a:ext cx="10734040" cy="646331"/>
          </a:xfrm>
          <a:prstGeom prst="rect">
            <a:avLst/>
          </a:prstGeom>
        </p:spPr>
        <p:txBody>
          <a:bodyPr wrap="square">
            <a:spAutoFit/>
          </a:bodyPr>
          <a:lstStyle/>
          <a:p>
            <a:r>
              <a:rPr lang="en-US" dirty="0">
                <a:hlinkClick r:id="rId2"/>
              </a:rPr>
              <a:t>https://community.dynamics.com/crm/b/crminogic/archive/2014/05/21/asynchronous-solution-import</a:t>
            </a:r>
            <a:endParaRPr lang="en-US" dirty="0"/>
          </a:p>
          <a:p>
            <a:endParaRPr lang="en-US" dirty="0"/>
          </a:p>
        </p:txBody>
      </p:sp>
      <p:pic>
        <p:nvPicPr>
          <p:cNvPr id="5" name="Picture 4">
            <a:extLst>
              <a:ext uri="{FF2B5EF4-FFF2-40B4-BE49-F238E27FC236}">
                <a16:creationId xmlns:a16="http://schemas.microsoft.com/office/drawing/2014/main" id="{D4D8D20F-0F3F-4DFC-B2BB-0D4BC5D31444}"/>
              </a:ext>
            </a:extLst>
          </p:cNvPr>
          <p:cNvPicPr>
            <a:picLocks noChangeAspect="1"/>
          </p:cNvPicPr>
          <p:nvPr/>
        </p:nvPicPr>
        <p:blipFill>
          <a:blip r:embed="rId3"/>
          <a:stretch>
            <a:fillRect/>
          </a:stretch>
        </p:blipFill>
        <p:spPr>
          <a:xfrm>
            <a:off x="184493" y="1172527"/>
            <a:ext cx="8999983" cy="3003689"/>
          </a:xfrm>
          <a:prstGeom prst="rect">
            <a:avLst/>
          </a:prstGeom>
        </p:spPr>
      </p:pic>
    </p:spTree>
    <p:extLst>
      <p:ext uri="{BB962C8B-B14F-4D97-AF65-F5344CB8AC3E}">
        <p14:creationId xmlns:p14="http://schemas.microsoft.com/office/powerpoint/2010/main" val="645003243"/>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1B3F3F-7958-465C-A661-E2FE64066277}"/>
              </a:ext>
            </a:extLst>
          </p:cNvPr>
          <p:cNvSpPr>
            <a:spLocks noGrp="1"/>
          </p:cNvSpPr>
          <p:nvPr>
            <p:ph type="body" sz="quarter" idx="10"/>
          </p:nvPr>
        </p:nvSpPr>
        <p:spPr>
          <a:xfrm>
            <a:off x="269239" y="1189177"/>
            <a:ext cx="11653523" cy="5807744"/>
          </a:xfrm>
        </p:spPr>
        <p:txBody>
          <a:bodyPr/>
          <a:lstStyle/>
          <a:p>
            <a:r>
              <a:rPr lang="en-US" sz="2400" b="1" dirty="0">
                <a:latin typeface="+mn-lt"/>
              </a:rPr>
              <a:t>1785, Paris, France, </a:t>
            </a:r>
            <a:r>
              <a:rPr lang="en-US" sz="2400" b="1" dirty="0" err="1">
                <a:latin typeface="+mn-lt"/>
              </a:rPr>
              <a:t>Honoré</a:t>
            </a:r>
            <a:r>
              <a:rPr lang="en-US" sz="2400" b="1" dirty="0">
                <a:latin typeface="+mn-lt"/>
              </a:rPr>
              <a:t> Blanc gunsmith shop in military leaders and high ranking officials. Interchangeable parts made into musket locks.</a:t>
            </a:r>
          </a:p>
          <a:p>
            <a:r>
              <a:rPr lang="en-US" sz="1800" dirty="0">
                <a:latin typeface="+mn-lt"/>
              </a:rPr>
              <a:t>1798, Thomas Jefferson, Eli Whitney government contract to make 10,000 guns in two years. Over budget and 10 years later. "American system of manufacture," semi-skilled workers make standardized parts assembled into products.</a:t>
            </a:r>
          </a:p>
          <a:p>
            <a:r>
              <a:rPr lang="en-US" sz="1800" dirty="0">
                <a:latin typeface="+mn-lt"/>
              </a:rPr>
              <a:t>1908, </a:t>
            </a:r>
            <a:r>
              <a:rPr lang="en-US" sz="1800" dirty="0" err="1">
                <a:latin typeface="+mn-lt"/>
              </a:rPr>
              <a:t>Sakichi</a:t>
            </a:r>
            <a:r>
              <a:rPr lang="en-US" sz="1800" dirty="0">
                <a:latin typeface="+mn-lt"/>
              </a:rPr>
              <a:t> Toyoda recruited an American engineer, Charles A. Francis, to bring the American system of manufacture to his company. He developed standard specifications, produced standardized gauges and jigs, and reorganized the manufacturing line.</a:t>
            </a:r>
          </a:p>
          <a:p>
            <a:r>
              <a:rPr lang="en-US" sz="1800" dirty="0">
                <a:latin typeface="+mn-lt"/>
              </a:rPr>
              <a:t>1914, Detroit, USA, Henry Ford, Model T. Paid more, less labor, cheaper product. Ford ideas of Frederick Winslow Taylor. Divided process into simple steps with best method. Employees replaceable. Ford stagnated with Model T, but consumers wanted choice. 1925 GM surpassed Ford and kept ahead until 1986.</a:t>
            </a:r>
          </a:p>
          <a:p>
            <a:r>
              <a:rPr lang="en-US" sz="1800" dirty="0">
                <a:latin typeface="+mn-lt"/>
              </a:rPr>
              <a:t>1921 </a:t>
            </a:r>
            <a:r>
              <a:rPr lang="en-US" sz="1800" dirty="0" err="1">
                <a:latin typeface="+mn-lt"/>
              </a:rPr>
              <a:t>Sakichi</a:t>
            </a:r>
            <a:r>
              <a:rPr lang="en-US" sz="1800" dirty="0">
                <a:latin typeface="+mn-lt"/>
              </a:rPr>
              <a:t> Toyoda's son Kiichiro joined advancing loom automation. Kiichiro started up an automotive business. He toured Detroit and spent years learning how to build engines. Toyota's first car in 1936.</a:t>
            </a:r>
          </a:p>
          <a:p>
            <a:r>
              <a:rPr lang="en-US" sz="1800" dirty="0">
                <a:latin typeface="+mn-lt"/>
              </a:rPr>
              <a:t>1927, </a:t>
            </a:r>
            <a:r>
              <a:rPr lang="en-US" sz="1800" dirty="0" err="1">
                <a:latin typeface="+mn-lt"/>
              </a:rPr>
              <a:t>Kariya</a:t>
            </a:r>
            <a:r>
              <a:rPr lang="en-US" sz="1800" dirty="0">
                <a:latin typeface="+mn-lt"/>
              </a:rPr>
              <a:t>, Japan, Toyoda Automatic Loom Works fully automatic and could run unattended all night. </a:t>
            </a:r>
          </a:p>
          <a:p>
            <a:r>
              <a:rPr lang="en-US" sz="1800" dirty="0">
                <a:latin typeface="+mn-lt"/>
              </a:rPr>
              <a:t>1945, Kiichiro Toyoda had challenged "catch up with America.“ Kiichiro Toyoda's vision "Just-in-Time“</a:t>
            </a:r>
          </a:p>
          <a:p>
            <a:r>
              <a:rPr lang="en-US" sz="1800" dirty="0">
                <a:latin typeface="+mn-lt"/>
              </a:rPr>
              <a:t>1962, a decade after Kiichiro Toyoda's death, adopted Toyota Production System companywide.</a:t>
            </a:r>
          </a:p>
          <a:p>
            <a:r>
              <a:rPr lang="en-US" sz="1800" dirty="0">
                <a:latin typeface="+mn-lt"/>
              </a:rPr>
              <a:t>1948- 1975, Toyota Production System. Taiichi Ohno and </a:t>
            </a:r>
            <a:r>
              <a:rPr lang="en-US" sz="1800" dirty="0" err="1">
                <a:latin typeface="+mn-lt"/>
              </a:rPr>
              <a:t>Eiji</a:t>
            </a:r>
            <a:r>
              <a:rPr lang="en-US" sz="1800" dirty="0">
                <a:latin typeface="+mn-lt"/>
              </a:rPr>
              <a:t> Toyoda. Built upon JIT process developed by </a:t>
            </a:r>
            <a:r>
              <a:rPr lang="en-US" sz="1800" dirty="0" err="1">
                <a:latin typeface="+mn-lt"/>
              </a:rPr>
              <a:t>Sakichi</a:t>
            </a:r>
            <a:r>
              <a:rPr lang="en-US" sz="1800" dirty="0">
                <a:latin typeface="+mn-lt"/>
              </a:rPr>
              <a:t> Toyoda, his son Kiichiro Toyoda, and the engineer Taiichi Ohno.</a:t>
            </a:r>
          </a:p>
          <a:p>
            <a:endParaRPr lang="en-US" sz="1800" dirty="0">
              <a:latin typeface="+mn-lt"/>
            </a:endParaRPr>
          </a:p>
        </p:txBody>
      </p:sp>
      <p:sp>
        <p:nvSpPr>
          <p:cNvPr id="3" name="Title 2">
            <a:extLst>
              <a:ext uri="{FF2B5EF4-FFF2-40B4-BE49-F238E27FC236}">
                <a16:creationId xmlns:a16="http://schemas.microsoft.com/office/drawing/2014/main" id="{607617EF-5B39-48B8-9853-EE10466E67A6}"/>
              </a:ext>
            </a:extLst>
          </p:cNvPr>
          <p:cNvSpPr>
            <a:spLocks noGrp="1"/>
          </p:cNvSpPr>
          <p:nvPr>
            <p:ph type="title"/>
          </p:nvPr>
        </p:nvSpPr>
        <p:spPr/>
        <p:txBody>
          <a:bodyPr/>
          <a:lstStyle/>
          <a:p>
            <a:r>
              <a:rPr lang="en-US" dirty="0"/>
              <a:t>Lean Software Started with Guns</a:t>
            </a:r>
          </a:p>
        </p:txBody>
      </p:sp>
    </p:spTree>
    <p:extLst>
      <p:ext uri="{BB962C8B-B14F-4D97-AF65-F5344CB8AC3E}">
        <p14:creationId xmlns:p14="http://schemas.microsoft.com/office/powerpoint/2010/main" val="2549515519"/>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1B3F3F-7958-465C-A661-E2FE64066277}"/>
              </a:ext>
            </a:extLst>
          </p:cNvPr>
          <p:cNvSpPr>
            <a:spLocks noGrp="1"/>
          </p:cNvSpPr>
          <p:nvPr>
            <p:ph type="body" sz="quarter" idx="10"/>
          </p:nvPr>
        </p:nvSpPr>
        <p:spPr>
          <a:xfrm>
            <a:off x="269239" y="1189177"/>
            <a:ext cx="11653523" cy="4644348"/>
          </a:xfrm>
        </p:spPr>
        <p:txBody>
          <a:bodyPr/>
          <a:lstStyle/>
          <a:p>
            <a:r>
              <a:rPr lang="en-US" sz="1800" dirty="0">
                <a:latin typeface="+mn-lt"/>
              </a:rPr>
              <a:t>1990, the book The Machine That Changed the World</a:t>
            </a:r>
            <a:r>
              <a:rPr lang="en-US" sz="1800" baseline="30000" dirty="0">
                <a:latin typeface="+mn-lt"/>
              </a:rPr>
              <a:t>9</a:t>
            </a:r>
            <a:r>
              <a:rPr lang="en-US" sz="1800" dirty="0">
                <a:latin typeface="+mn-lt"/>
              </a:rPr>
              <a:t> gave a new name to what had previously been called Just-in-Time or the Toyota Production System. Thus invented Lean Production.</a:t>
            </a:r>
          </a:p>
          <a:p>
            <a:r>
              <a:rPr lang="en-US" sz="1800" dirty="0">
                <a:latin typeface="+mn-lt"/>
              </a:rPr>
              <a:t>1991, </a:t>
            </a:r>
            <a:r>
              <a:rPr lang="en-US" sz="1800" b="1" dirty="0">
                <a:latin typeface="+mn-lt"/>
              </a:rPr>
              <a:t>Grady </a:t>
            </a:r>
            <a:r>
              <a:rPr lang="en-US" sz="1800" b="1" dirty="0" err="1">
                <a:latin typeface="+mn-lt"/>
              </a:rPr>
              <a:t>Booch</a:t>
            </a:r>
            <a:r>
              <a:rPr lang="en-US" sz="1800" b="1" dirty="0">
                <a:latin typeface="+mn-lt"/>
              </a:rPr>
              <a:t>, Object Oriented Design: With Applications</a:t>
            </a:r>
          </a:p>
          <a:p>
            <a:r>
              <a:rPr lang="en-US" sz="1800" dirty="0">
                <a:latin typeface="+mn-lt"/>
              </a:rPr>
              <a:t>1991, Rapid Application Development</a:t>
            </a:r>
          </a:p>
          <a:p>
            <a:r>
              <a:rPr lang="en-US" sz="1800" dirty="0">
                <a:latin typeface="+mn-lt"/>
              </a:rPr>
              <a:t>1994, Unified Process and Dynamic Systems Development Method</a:t>
            </a:r>
          </a:p>
          <a:p>
            <a:r>
              <a:rPr lang="en-US" sz="1800" dirty="0">
                <a:latin typeface="+mn-lt"/>
              </a:rPr>
              <a:t>1995, </a:t>
            </a:r>
            <a:r>
              <a:rPr lang="en-US" sz="1800" b="1" dirty="0">
                <a:latin typeface="+mn-lt"/>
              </a:rPr>
              <a:t>Scrum</a:t>
            </a:r>
          </a:p>
          <a:p>
            <a:r>
              <a:rPr lang="en-US" sz="1800" dirty="0">
                <a:latin typeface="+mn-lt"/>
              </a:rPr>
              <a:t>1996, Crystal Clear and </a:t>
            </a:r>
            <a:r>
              <a:rPr lang="en-US" sz="1800" b="1" dirty="0">
                <a:latin typeface="+mn-lt"/>
              </a:rPr>
              <a:t>extreme programming (XP)</a:t>
            </a:r>
            <a:r>
              <a:rPr lang="en-US" sz="1800" dirty="0">
                <a:latin typeface="+mn-lt"/>
              </a:rPr>
              <a:t>, Kent Beck, Ward Cunningham, Ron Jeffries</a:t>
            </a:r>
          </a:p>
          <a:p>
            <a:r>
              <a:rPr lang="en-US" sz="1800" dirty="0">
                <a:latin typeface="+mn-lt"/>
              </a:rPr>
              <a:t>1997, Feature Driven Development</a:t>
            </a:r>
          </a:p>
          <a:p>
            <a:r>
              <a:rPr lang="en-US" sz="1800" dirty="0">
                <a:latin typeface="+mn-lt"/>
              </a:rPr>
              <a:t>2001, Manifesto for Agile Software Development</a:t>
            </a:r>
          </a:p>
          <a:p>
            <a:r>
              <a:rPr lang="en-US" sz="1800" dirty="0">
                <a:latin typeface="+mn-lt"/>
              </a:rPr>
              <a:t>2003, </a:t>
            </a:r>
            <a:r>
              <a:rPr lang="en-US" sz="1800" b="1" dirty="0">
                <a:latin typeface="+mn-lt"/>
              </a:rPr>
              <a:t>Lean software development: An Agile Toolkit </a:t>
            </a:r>
            <a:r>
              <a:rPr lang="en-US" sz="1800" dirty="0">
                <a:latin typeface="+mn-lt"/>
              </a:rPr>
              <a:t>by Mary &amp; Tom </a:t>
            </a:r>
            <a:r>
              <a:rPr lang="en-US" sz="1800" dirty="0" err="1">
                <a:latin typeface="+mn-lt"/>
              </a:rPr>
              <a:t>Poppendieck</a:t>
            </a:r>
            <a:r>
              <a:rPr lang="en-US" sz="1800" dirty="0">
                <a:latin typeface="+mn-lt"/>
              </a:rPr>
              <a:t>.</a:t>
            </a:r>
          </a:p>
          <a:p>
            <a:r>
              <a:rPr lang="en-US" sz="1800" dirty="0">
                <a:latin typeface="+mn-lt"/>
              </a:rPr>
              <a:t>2005, Declaration of Interdependence</a:t>
            </a:r>
          </a:p>
          <a:p>
            <a:r>
              <a:rPr lang="en-US" sz="1800" dirty="0">
                <a:latin typeface="+mn-lt"/>
              </a:rPr>
              <a:t>2007, </a:t>
            </a:r>
            <a:r>
              <a:rPr lang="en-US" sz="1800" b="1" dirty="0">
                <a:latin typeface="+mn-lt"/>
              </a:rPr>
              <a:t>Scaled Agile Framework, Scaling Software Agility: Best Practices For Large Enterprises</a:t>
            </a:r>
          </a:p>
          <a:p>
            <a:r>
              <a:rPr lang="en-US" sz="1800" dirty="0">
                <a:latin typeface="+mn-lt"/>
              </a:rPr>
              <a:t>2009, Software Craftmanship Manifesto</a:t>
            </a:r>
          </a:p>
          <a:p>
            <a:r>
              <a:rPr lang="en-US" sz="1800" dirty="0">
                <a:latin typeface="+mn-lt"/>
              </a:rPr>
              <a:t>2010, Agile Software Requirements: Lean Requirements Practices for Teams, Programs, and the Enterprise</a:t>
            </a:r>
          </a:p>
          <a:p>
            <a:r>
              <a:rPr lang="en-US" sz="1800" dirty="0">
                <a:latin typeface="+mn-lt"/>
              </a:rPr>
              <a:t>2011, Guide to Agile Practices, renamed Agile Glossary in 2016</a:t>
            </a:r>
          </a:p>
        </p:txBody>
      </p:sp>
      <p:sp>
        <p:nvSpPr>
          <p:cNvPr id="3" name="Title 2">
            <a:extLst>
              <a:ext uri="{FF2B5EF4-FFF2-40B4-BE49-F238E27FC236}">
                <a16:creationId xmlns:a16="http://schemas.microsoft.com/office/drawing/2014/main" id="{607617EF-5B39-48B8-9853-EE10466E67A6}"/>
              </a:ext>
            </a:extLst>
          </p:cNvPr>
          <p:cNvSpPr>
            <a:spLocks noGrp="1"/>
          </p:cNvSpPr>
          <p:nvPr>
            <p:ph type="title"/>
          </p:nvPr>
        </p:nvSpPr>
        <p:spPr/>
        <p:txBody>
          <a:bodyPr/>
          <a:lstStyle/>
          <a:p>
            <a:r>
              <a:rPr lang="en-US" dirty="0"/>
              <a:t>Lean Production into Lean Software</a:t>
            </a:r>
          </a:p>
        </p:txBody>
      </p:sp>
    </p:spTree>
    <p:extLst>
      <p:ext uri="{BB962C8B-B14F-4D97-AF65-F5344CB8AC3E}">
        <p14:creationId xmlns:p14="http://schemas.microsoft.com/office/powerpoint/2010/main" val="799327573"/>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39956B2-7345-4D81-BD42-B8D74E39754A}"/>
              </a:ext>
            </a:extLst>
          </p:cNvPr>
          <p:cNvSpPr>
            <a:spLocks noGrp="1"/>
          </p:cNvSpPr>
          <p:nvPr>
            <p:ph type="body" sz="quarter" idx="10"/>
          </p:nvPr>
        </p:nvSpPr>
        <p:spPr>
          <a:xfrm>
            <a:off x="269239" y="1189177"/>
            <a:ext cx="11653523" cy="5373651"/>
          </a:xfrm>
        </p:spPr>
        <p:txBody>
          <a:bodyPr/>
          <a:lstStyle/>
          <a:p>
            <a:r>
              <a:rPr lang="en-US" dirty="0">
                <a:hlinkClick r:id="rId2"/>
              </a:rPr>
              <a:t>Eliminate waste</a:t>
            </a:r>
            <a:r>
              <a:rPr lang="en-US" dirty="0"/>
              <a:t> – Always Adding Value</a:t>
            </a:r>
          </a:p>
          <a:p>
            <a:r>
              <a:rPr lang="en-US" dirty="0">
                <a:hlinkClick r:id="rId3"/>
              </a:rPr>
              <a:t>Amplify learning</a:t>
            </a:r>
            <a:r>
              <a:rPr lang="en-US" dirty="0"/>
              <a:t> – Fail, Forward, Fast</a:t>
            </a:r>
          </a:p>
          <a:p>
            <a:r>
              <a:rPr lang="en-US" dirty="0">
                <a:hlinkClick r:id="rId4"/>
              </a:rPr>
              <a:t>Decide as late as possible</a:t>
            </a:r>
            <a:r>
              <a:rPr lang="en-US" dirty="0"/>
              <a:t> – Develop Options</a:t>
            </a:r>
          </a:p>
          <a:p>
            <a:r>
              <a:rPr lang="en-US" dirty="0">
                <a:hlinkClick r:id="rId5"/>
              </a:rPr>
              <a:t>Deliver as fast as possible</a:t>
            </a:r>
            <a:r>
              <a:rPr lang="en-US" dirty="0"/>
              <a:t> – Time to Market</a:t>
            </a:r>
          </a:p>
          <a:p>
            <a:r>
              <a:rPr lang="en-US" dirty="0">
                <a:hlinkClick r:id="rId6"/>
              </a:rPr>
              <a:t>Empower the team</a:t>
            </a:r>
            <a:r>
              <a:rPr lang="en-US" dirty="0"/>
              <a:t> – Remove Roadblocks</a:t>
            </a:r>
          </a:p>
          <a:p>
            <a:r>
              <a:rPr lang="en-US" dirty="0">
                <a:hlinkClick r:id="rId7"/>
              </a:rPr>
              <a:t>Build integrity in</a:t>
            </a:r>
            <a:r>
              <a:rPr lang="en-US" dirty="0"/>
              <a:t> – Quality Product</a:t>
            </a:r>
          </a:p>
          <a:p>
            <a:r>
              <a:rPr lang="en-US" dirty="0">
                <a:hlinkClick r:id="rId8"/>
              </a:rPr>
              <a:t>See the whole</a:t>
            </a:r>
            <a:r>
              <a:rPr lang="en-US" dirty="0"/>
              <a:t> – Sum of Parts</a:t>
            </a:r>
          </a:p>
          <a:p>
            <a:endParaRPr lang="en-US" dirty="0"/>
          </a:p>
        </p:txBody>
      </p:sp>
      <p:sp>
        <p:nvSpPr>
          <p:cNvPr id="5" name="Title 4">
            <a:extLst>
              <a:ext uri="{FF2B5EF4-FFF2-40B4-BE49-F238E27FC236}">
                <a16:creationId xmlns:a16="http://schemas.microsoft.com/office/drawing/2014/main" id="{63DC07E6-D48C-4372-AD7A-D612980EFC58}"/>
              </a:ext>
            </a:extLst>
          </p:cNvPr>
          <p:cNvSpPr>
            <a:spLocks noGrp="1"/>
          </p:cNvSpPr>
          <p:nvPr>
            <p:ph type="title"/>
          </p:nvPr>
        </p:nvSpPr>
        <p:spPr/>
        <p:txBody>
          <a:bodyPr/>
          <a:lstStyle/>
          <a:p>
            <a:r>
              <a:rPr lang="en-US" dirty="0"/>
              <a:t>Lean principles</a:t>
            </a:r>
            <a:br>
              <a:rPr lang="en-US" dirty="0"/>
            </a:br>
            <a:endParaRPr lang="en-US" dirty="0"/>
          </a:p>
        </p:txBody>
      </p:sp>
    </p:spTree>
    <p:extLst>
      <p:ext uri="{BB962C8B-B14F-4D97-AF65-F5344CB8AC3E}">
        <p14:creationId xmlns:p14="http://schemas.microsoft.com/office/powerpoint/2010/main" val="40015143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Benefits</a:t>
            </a:r>
          </a:p>
        </p:txBody>
      </p:sp>
    </p:spTree>
    <p:extLst>
      <p:ext uri="{BB962C8B-B14F-4D97-AF65-F5344CB8AC3E}">
        <p14:creationId xmlns:p14="http://schemas.microsoft.com/office/powerpoint/2010/main" val="2116233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93BE3F-45AD-4B5F-ADEB-E68BC9487FD5}"/>
              </a:ext>
            </a:extLst>
          </p:cNvPr>
          <p:cNvSpPr/>
          <p:nvPr/>
        </p:nvSpPr>
        <p:spPr bwMode="auto">
          <a:xfrm>
            <a:off x="497841" y="1107440"/>
            <a:ext cx="4023359" cy="4947920"/>
          </a:xfrm>
          <a:prstGeom prst="rect">
            <a:avLst/>
          </a:prstGeom>
          <a:solidFill>
            <a:schemeClr val="bg2">
              <a:lumMod val="10000"/>
            </a:schemeClr>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CC37057-5519-42CD-9F2F-7F6A04B2FD88}"/>
              </a:ext>
            </a:extLst>
          </p:cNvPr>
          <p:cNvSpPr/>
          <p:nvPr/>
        </p:nvSpPr>
        <p:spPr>
          <a:xfrm>
            <a:off x="4998719" y="5337909"/>
            <a:ext cx="6654800" cy="646331"/>
          </a:xfrm>
          <a:prstGeom prst="rect">
            <a:avLst/>
          </a:prstGeom>
          <a:ln>
            <a:noFill/>
          </a:ln>
        </p:spPr>
        <p:txBody>
          <a:bodyPr wrap="square">
            <a:spAutoFit/>
          </a:bodyPr>
          <a:lstStyle/>
          <a:p>
            <a:r>
              <a:rPr lang="en-US" dirty="0">
                <a:hlinkClick r:id="rId3"/>
              </a:rPr>
              <a:t>https://puppet.com/resources/whitepaper/state-of-devops-report</a:t>
            </a:r>
            <a:endParaRPr lang="en-US" dirty="0"/>
          </a:p>
          <a:p>
            <a:endParaRPr lang="en-US" dirty="0"/>
          </a:p>
        </p:txBody>
      </p:sp>
      <p:pic>
        <p:nvPicPr>
          <p:cNvPr id="6" name="Picture 5">
            <a:extLst>
              <a:ext uri="{FF2B5EF4-FFF2-40B4-BE49-F238E27FC236}">
                <a16:creationId xmlns:a16="http://schemas.microsoft.com/office/drawing/2014/main" id="{87F1173F-38AE-4DCA-B0FA-9D4EB312B886}"/>
              </a:ext>
            </a:extLst>
          </p:cNvPr>
          <p:cNvPicPr>
            <a:picLocks noChangeAspect="1"/>
          </p:cNvPicPr>
          <p:nvPr/>
        </p:nvPicPr>
        <p:blipFill>
          <a:blip r:embed="rId4"/>
          <a:stretch>
            <a:fillRect/>
          </a:stretch>
        </p:blipFill>
        <p:spPr>
          <a:xfrm>
            <a:off x="570171" y="1189176"/>
            <a:ext cx="3878698" cy="4795064"/>
          </a:xfrm>
          <a:prstGeom prst="rect">
            <a:avLst/>
          </a:prstGeom>
          <a:effectLst/>
        </p:spPr>
      </p:pic>
      <p:sp>
        <p:nvSpPr>
          <p:cNvPr id="7" name="Title 6">
            <a:extLst>
              <a:ext uri="{FF2B5EF4-FFF2-40B4-BE49-F238E27FC236}">
                <a16:creationId xmlns:a16="http://schemas.microsoft.com/office/drawing/2014/main" id="{BA458001-CCFD-4347-9C86-4663436BDFEA}"/>
              </a:ext>
            </a:extLst>
          </p:cNvPr>
          <p:cNvSpPr>
            <a:spLocks noGrp="1"/>
          </p:cNvSpPr>
          <p:nvPr>
            <p:ph type="title"/>
          </p:nvPr>
        </p:nvSpPr>
        <p:spPr/>
        <p:txBody>
          <a:bodyPr/>
          <a:lstStyle/>
          <a:p>
            <a:r>
              <a:rPr lang="en-US" dirty="0"/>
              <a:t>Survey Says?</a:t>
            </a:r>
          </a:p>
        </p:txBody>
      </p:sp>
      <p:sp>
        <p:nvSpPr>
          <p:cNvPr id="8" name="Text Placeholder 7">
            <a:extLst>
              <a:ext uri="{FF2B5EF4-FFF2-40B4-BE49-F238E27FC236}">
                <a16:creationId xmlns:a16="http://schemas.microsoft.com/office/drawing/2014/main" id="{36CF1376-1E50-4932-85BB-DDC6CCFF200E}"/>
              </a:ext>
            </a:extLst>
          </p:cNvPr>
          <p:cNvSpPr>
            <a:spLocks noGrp="1"/>
          </p:cNvSpPr>
          <p:nvPr>
            <p:ph type="body" sz="quarter" idx="10"/>
          </p:nvPr>
        </p:nvSpPr>
        <p:spPr>
          <a:xfrm>
            <a:off x="4998719" y="1345307"/>
            <a:ext cx="6654800" cy="3836470"/>
          </a:xfrm>
          <a:solidFill>
            <a:schemeClr val="accent2">
              <a:lumMod val="20000"/>
              <a:lumOff val="80000"/>
            </a:schemeClr>
          </a:solidFill>
          <a:ln>
            <a:solidFill>
              <a:schemeClr val="accent1">
                <a:shade val="50000"/>
              </a:schemeClr>
            </a:solidFill>
          </a:ln>
        </p:spPr>
        <p:txBody>
          <a:bodyPr/>
          <a:lstStyle/>
          <a:p>
            <a:r>
              <a:rPr lang="en-US" sz="3200" dirty="0">
                <a:solidFill>
                  <a:schemeClr val="tx2">
                    <a:lumMod val="50000"/>
                  </a:schemeClr>
                </a:solidFill>
              </a:rPr>
              <a:t>6 years &amp; 27,000 surveyed</a:t>
            </a:r>
          </a:p>
          <a:p>
            <a:r>
              <a:rPr lang="en-US" sz="3200" dirty="0">
                <a:solidFill>
                  <a:schemeClr val="tx2">
                    <a:lumMod val="50000"/>
                  </a:schemeClr>
                </a:solidFill>
              </a:rPr>
              <a:t>New findings about transformational leadership, automation practices, continuous delivery, lean product management, and DevOps in not-for-profits and organizations that use off-the-shelf software</a:t>
            </a:r>
          </a:p>
        </p:txBody>
      </p:sp>
    </p:spTree>
    <p:extLst>
      <p:ext uri="{BB962C8B-B14F-4D97-AF65-F5344CB8AC3E}">
        <p14:creationId xmlns:p14="http://schemas.microsoft.com/office/powerpoint/2010/main" val="15899214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C36C-8FDD-4DF8-8EE1-BB7DE8E26111}"/>
              </a:ext>
            </a:extLst>
          </p:cNvPr>
          <p:cNvSpPr>
            <a:spLocks noGrp="1"/>
          </p:cNvSpPr>
          <p:nvPr>
            <p:ph type="title"/>
          </p:nvPr>
        </p:nvSpPr>
        <p:spPr/>
        <p:txBody>
          <a:bodyPr/>
          <a:lstStyle/>
          <a:p>
            <a:r>
              <a:rPr lang="en-US" dirty="0"/>
              <a:t>High Performance* Organizations</a:t>
            </a:r>
          </a:p>
        </p:txBody>
      </p:sp>
      <p:sp>
        <p:nvSpPr>
          <p:cNvPr id="3" name="Text Placeholder 2">
            <a:extLst>
              <a:ext uri="{FF2B5EF4-FFF2-40B4-BE49-F238E27FC236}">
                <a16:creationId xmlns:a16="http://schemas.microsoft.com/office/drawing/2014/main" id="{779C1906-4089-4C04-B10A-D8DBCCE1131F}"/>
              </a:ext>
            </a:extLst>
          </p:cNvPr>
          <p:cNvSpPr>
            <a:spLocks noGrp="1"/>
          </p:cNvSpPr>
          <p:nvPr>
            <p:ph type="body" sz="quarter" idx="10"/>
          </p:nvPr>
        </p:nvSpPr>
        <p:spPr>
          <a:xfrm>
            <a:off x="269239" y="1081495"/>
            <a:ext cx="11653523" cy="4709944"/>
          </a:xfrm>
        </p:spPr>
        <p:txBody>
          <a:bodyPr/>
          <a:lstStyle/>
          <a:p>
            <a:pPr marL="742950" indent="-742950">
              <a:buFont typeface="+mj-lt"/>
              <a:buAutoNum type="arabicPeriod"/>
            </a:pPr>
            <a:r>
              <a:rPr lang="en-US" dirty="0"/>
              <a:t>Have Transformational Leaders</a:t>
            </a:r>
          </a:p>
          <a:p>
            <a:pPr marL="742950" indent="-742950">
              <a:buFont typeface="+mj-lt"/>
              <a:buAutoNum type="arabicPeriod"/>
            </a:pPr>
            <a:r>
              <a:rPr lang="en-US" dirty="0"/>
              <a:t>Automate Everything</a:t>
            </a:r>
          </a:p>
          <a:p>
            <a:pPr marL="742950" indent="-742950">
              <a:buFont typeface="+mj-lt"/>
              <a:buAutoNum type="arabicPeriod"/>
            </a:pPr>
            <a:r>
              <a:rPr lang="en-US" dirty="0"/>
              <a:t>Embrace DevOps Practices</a:t>
            </a:r>
          </a:p>
          <a:p>
            <a:pPr marL="742950" indent="-742950">
              <a:buFont typeface="+mj-lt"/>
              <a:buAutoNum type="arabicPeriod"/>
            </a:pPr>
            <a:r>
              <a:rPr lang="en-US" dirty="0"/>
              <a:t>Loosely Coupled Architectures</a:t>
            </a:r>
          </a:p>
          <a:p>
            <a:pPr marL="742950" indent="-742950">
              <a:buFont typeface="+mj-lt"/>
              <a:buAutoNum type="arabicPeriod"/>
            </a:pPr>
            <a:r>
              <a:rPr lang="en-US" dirty="0"/>
              <a:t>Lean Product Management</a:t>
            </a:r>
          </a:p>
          <a:p>
            <a:pPr marL="742950" indent="-742950">
              <a:buFont typeface="+mj-lt"/>
              <a:buAutoNum type="arabicPeriod"/>
            </a:pPr>
            <a:r>
              <a:rPr lang="en-US" dirty="0"/>
              <a:t>Branch Less</a:t>
            </a:r>
          </a:p>
          <a:p>
            <a:pPr marL="742950" indent="-742950">
              <a:buFont typeface="+mj-lt"/>
              <a:buAutoNum type="arabicPeriod"/>
            </a:pPr>
            <a:r>
              <a:rPr lang="en-US" dirty="0"/>
              <a:t>Get Results</a:t>
            </a:r>
          </a:p>
        </p:txBody>
      </p:sp>
      <p:sp>
        <p:nvSpPr>
          <p:cNvPr id="4" name="Rectangle 3">
            <a:extLst>
              <a:ext uri="{FF2B5EF4-FFF2-40B4-BE49-F238E27FC236}">
                <a16:creationId xmlns:a16="http://schemas.microsoft.com/office/drawing/2014/main" id="{4B169DB8-D6D3-42EC-AF3B-04C63E9AF3E1}"/>
              </a:ext>
            </a:extLst>
          </p:cNvPr>
          <p:cNvSpPr/>
          <p:nvPr/>
        </p:nvSpPr>
        <p:spPr>
          <a:xfrm>
            <a:off x="269239" y="5704657"/>
            <a:ext cx="6654266" cy="369332"/>
          </a:xfrm>
          <a:prstGeom prst="rect">
            <a:avLst/>
          </a:prstGeom>
        </p:spPr>
        <p:txBody>
          <a:bodyPr wrap="square">
            <a:spAutoFit/>
          </a:bodyPr>
          <a:lstStyle/>
          <a:p>
            <a:r>
              <a:rPr lang="en-US" dirty="0"/>
              <a:t>*as measured by productivity, profitability, and market share</a:t>
            </a:r>
          </a:p>
        </p:txBody>
      </p:sp>
      <p:sp>
        <p:nvSpPr>
          <p:cNvPr id="5" name="Rectangle 4">
            <a:extLst>
              <a:ext uri="{FF2B5EF4-FFF2-40B4-BE49-F238E27FC236}">
                <a16:creationId xmlns:a16="http://schemas.microsoft.com/office/drawing/2014/main" id="{9A9ACEEE-7157-4041-B489-3CAFC13C5F84}"/>
              </a:ext>
            </a:extLst>
          </p:cNvPr>
          <p:cNvSpPr/>
          <p:nvPr/>
        </p:nvSpPr>
        <p:spPr>
          <a:xfrm>
            <a:off x="269239" y="6073989"/>
            <a:ext cx="8205537" cy="369332"/>
          </a:xfrm>
          <a:prstGeom prst="rect">
            <a:avLst/>
          </a:prstGeom>
        </p:spPr>
        <p:txBody>
          <a:bodyPr wrap="square">
            <a:spAutoFit/>
          </a:bodyPr>
          <a:lstStyle/>
          <a:p>
            <a:r>
              <a:rPr lang="en-US" dirty="0"/>
              <a:t>Reference: https://puppet.com/resources/whitepaper/state-of-devops-report</a:t>
            </a:r>
          </a:p>
        </p:txBody>
      </p:sp>
    </p:spTree>
    <p:extLst>
      <p:ext uri="{BB962C8B-B14F-4D97-AF65-F5344CB8AC3E}">
        <p14:creationId xmlns:p14="http://schemas.microsoft.com/office/powerpoint/2010/main" val="12723067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E85963-07D4-450F-91C4-FD83E863944D}"/>
              </a:ext>
            </a:extLst>
          </p:cNvPr>
          <p:cNvSpPr>
            <a:spLocks noGrp="1"/>
          </p:cNvSpPr>
          <p:nvPr>
            <p:ph type="title"/>
          </p:nvPr>
        </p:nvSpPr>
        <p:spPr/>
        <p:txBody>
          <a:bodyPr/>
          <a:lstStyle/>
          <a:p>
            <a:r>
              <a:rPr lang="en-US" sz="4000" dirty="0"/>
              <a:t>Dynamics 365 Continuous Integration / Delivery</a:t>
            </a:r>
          </a:p>
        </p:txBody>
      </p:sp>
      <p:sp>
        <p:nvSpPr>
          <p:cNvPr id="5" name="Text Placeholder 4">
            <a:extLst>
              <a:ext uri="{FF2B5EF4-FFF2-40B4-BE49-F238E27FC236}">
                <a16:creationId xmlns:a16="http://schemas.microsoft.com/office/drawing/2014/main" id="{131960E1-DCC0-48AE-9444-9712EF23CBCD}"/>
              </a:ext>
            </a:extLst>
          </p:cNvPr>
          <p:cNvSpPr>
            <a:spLocks noGrp="1"/>
          </p:cNvSpPr>
          <p:nvPr>
            <p:ph type="body" sz="quarter" idx="14"/>
          </p:nvPr>
        </p:nvSpPr>
        <p:spPr/>
        <p:txBody>
          <a:bodyPr/>
          <a:lstStyle/>
          <a:p>
            <a:r>
              <a:rPr lang="en-US" dirty="0"/>
              <a:t>Chris Clark</a:t>
            </a:r>
            <a:br>
              <a:rPr lang="en-US" dirty="0"/>
            </a:br>
            <a:r>
              <a:rPr lang="en-US" dirty="0"/>
              <a:t>Enterprise Architect, PowerObjects</a:t>
            </a:r>
          </a:p>
        </p:txBody>
      </p:sp>
    </p:spTree>
    <p:extLst>
      <p:ext uri="{BB962C8B-B14F-4D97-AF65-F5344CB8AC3E}">
        <p14:creationId xmlns:p14="http://schemas.microsoft.com/office/powerpoint/2010/main" val="391691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0F56-7173-430C-9DFA-EF018CC6BBE7}"/>
              </a:ext>
            </a:extLst>
          </p:cNvPr>
          <p:cNvSpPr>
            <a:spLocks noGrp="1"/>
          </p:cNvSpPr>
          <p:nvPr>
            <p:ph type="title"/>
          </p:nvPr>
        </p:nvSpPr>
        <p:spPr/>
        <p:txBody>
          <a:bodyPr/>
          <a:lstStyle/>
          <a:p>
            <a:r>
              <a:rPr lang="en-US" dirty="0"/>
              <a:t>1. Have Transformational Leaders</a:t>
            </a:r>
          </a:p>
        </p:txBody>
      </p:sp>
      <p:sp>
        <p:nvSpPr>
          <p:cNvPr id="3" name="Text Placeholder 2">
            <a:extLst>
              <a:ext uri="{FF2B5EF4-FFF2-40B4-BE49-F238E27FC236}">
                <a16:creationId xmlns:a16="http://schemas.microsoft.com/office/drawing/2014/main" id="{9D3630D4-50EB-4FFC-B846-386CF950C94D}"/>
              </a:ext>
            </a:extLst>
          </p:cNvPr>
          <p:cNvSpPr>
            <a:spLocks noGrp="1"/>
          </p:cNvSpPr>
          <p:nvPr>
            <p:ph type="body" sz="quarter" idx="10"/>
          </p:nvPr>
        </p:nvSpPr>
        <p:spPr>
          <a:xfrm>
            <a:off x="269240" y="1189177"/>
            <a:ext cx="5544420" cy="5078313"/>
          </a:xfrm>
        </p:spPr>
        <p:txBody>
          <a:bodyPr/>
          <a:lstStyle/>
          <a:p>
            <a:r>
              <a:rPr lang="en-US" sz="2000" dirty="0"/>
              <a:t>Vision</a:t>
            </a:r>
          </a:p>
          <a:p>
            <a:pPr marL="285750" indent="-285750">
              <a:buFont typeface="Arial" panose="020B0604020202020204" pitchFamily="34" charset="0"/>
              <a:buChar char="•"/>
            </a:pPr>
            <a:r>
              <a:rPr lang="en-US" sz="2000" dirty="0"/>
              <a:t>Understands their team and aligned to organization goals</a:t>
            </a:r>
          </a:p>
          <a:p>
            <a:pPr marL="285750" indent="-285750">
              <a:buFont typeface="Arial" panose="020B0604020202020204" pitchFamily="34" charset="0"/>
              <a:buChar char="•"/>
            </a:pPr>
            <a:endParaRPr lang="en-US" sz="2000" dirty="0"/>
          </a:p>
          <a:p>
            <a:r>
              <a:rPr lang="en-US" sz="2000" dirty="0"/>
              <a:t>Positive communications </a:t>
            </a:r>
          </a:p>
          <a:p>
            <a:pPr marL="342900" indent="-342900">
              <a:buFont typeface="Arial" panose="020B0604020202020204" pitchFamily="34" charset="0"/>
              <a:buChar char="•"/>
            </a:pPr>
            <a:r>
              <a:rPr lang="en-US" sz="2000" dirty="0"/>
              <a:t>Embraces change</a:t>
            </a:r>
          </a:p>
          <a:p>
            <a:pPr marL="285750" indent="-285750">
              <a:buFont typeface="Arial" panose="020B0604020202020204" pitchFamily="34" charset="0"/>
              <a:buChar char="•"/>
            </a:pPr>
            <a:r>
              <a:rPr lang="en-US" sz="2000" dirty="0"/>
              <a:t>Encourages passion and motivation</a:t>
            </a:r>
          </a:p>
          <a:p>
            <a:pPr marL="285750" indent="-285750">
              <a:buFont typeface="Arial" panose="020B0604020202020204" pitchFamily="34" charset="0"/>
              <a:buChar char="•"/>
            </a:pPr>
            <a:r>
              <a:rPr lang="en-US" sz="2000" dirty="0"/>
              <a:t>Provides positive encouragement</a:t>
            </a:r>
          </a:p>
          <a:p>
            <a:pPr marL="285750" indent="-285750">
              <a:buFont typeface="Arial" panose="020B0604020202020204" pitchFamily="34" charset="0"/>
              <a:buChar char="•"/>
            </a:pPr>
            <a:r>
              <a:rPr lang="en-US" sz="2000" dirty="0"/>
              <a:t>High expectations for team members</a:t>
            </a:r>
          </a:p>
          <a:p>
            <a:pPr marL="285750" indent="-285750">
              <a:buFont typeface="Arial" panose="020B0604020202020204" pitchFamily="34" charset="0"/>
              <a:buChar char="•"/>
            </a:pPr>
            <a:endParaRPr lang="en-US" sz="2000" dirty="0"/>
          </a:p>
          <a:p>
            <a:r>
              <a:rPr lang="en-US" sz="2000" dirty="0"/>
              <a:t>Intellectual challenges</a:t>
            </a:r>
          </a:p>
          <a:p>
            <a:pPr marL="285750" indent="-285750">
              <a:buFont typeface="Arial" panose="020B0604020202020204" pitchFamily="34" charset="0"/>
              <a:buChar char="•"/>
            </a:pPr>
            <a:r>
              <a:rPr lang="en-US" sz="2000" dirty="0"/>
              <a:t>Challenges team on assumptions</a:t>
            </a:r>
          </a:p>
          <a:p>
            <a:pPr marL="285750" indent="-285750">
              <a:buFont typeface="Arial" panose="020B0604020202020204" pitchFamily="34" charset="0"/>
              <a:buChar char="•"/>
            </a:pPr>
            <a:r>
              <a:rPr lang="en-US" sz="2000" dirty="0"/>
              <a:t>Encourages validation</a:t>
            </a:r>
          </a:p>
          <a:p>
            <a:pPr marL="285750" indent="-285750">
              <a:buFont typeface="Arial" panose="020B0604020202020204" pitchFamily="34" charset="0"/>
              <a:buChar char="•"/>
            </a:pPr>
            <a:r>
              <a:rPr lang="en-US" sz="2000" dirty="0"/>
              <a:t>Encourages team to constantly ask new questions</a:t>
            </a:r>
          </a:p>
        </p:txBody>
      </p:sp>
      <p:sp>
        <p:nvSpPr>
          <p:cNvPr id="4" name="Text Placeholder 2">
            <a:extLst>
              <a:ext uri="{FF2B5EF4-FFF2-40B4-BE49-F238E27FC236}">
                <a16:creationId xmlns:a16="http://schemas.microsoft.com/office/drawing/2014/main" id="{6728375F-A454-46B7-A4A0-4269289546DE}"/>
              </a:ext>
            </a:extLst>
          </p:cNvPr>
          <p:cNvSpPr txBox="1">
            <a:spLocks/>
          </p:cNvSpPr>
          <p:nvPr/>
        </p:nvSpPr>
        <p:spPr>
          <a:xfrm>
            <a:off x="5813660" y="1189177"/>
            <a:ext cx="5544420" cy="3447098"/>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Supportive leadership</a:t>
            </a:r>
          </a:p>
          <a:p>
            <a:pPr marL="285750" indent="-285750">
              <a:buFont typeface="Arial" pitchFamily="34" charset="0"/>
              <a:buChar char="•"/>
            </a:pPr>
            <a:r>
              <a:rPr lang="en-US" sz="2000" dirty="0"/>
              <a:t>Considerate of the individual’s feelings</a:t>
            </a:r>
          </a:p>
          <a:p>
            <a:pPr marL="285750" indent="-285750">
              <a:buFont typeface="Arial" pitchFamily="34" charset="0"/>
              <a:buChar char="•"/>
            </a:pPr>
            <a:r>
              <a:rPr lang="en-US" sz="2000" dirty="0"/>
              <a:t>Thoughtful of individual’s needs</a:t>
            </a:r>
          </a:p>
          <a:p>
            <a:pPr marL="285750" indent="-285750">
              <a:buFont typeface="Arial" pitchFamily="34" charset="0"/>
              <a:buChar char="•"/>
            </a:pPr>
            <a:r>
              <a:rPr lang="en-US" sz="2000" dirty="0"/>
              <a:t>Genuinely cares about individuals</a:t>
            </a:r>
          </a:p>
          <a:p>
            <a:pPr marL="285750" indent="-285750">
              <a:buFont typeface="Arial" pitchFamily="34" charset="0"/>
              <a:buChar char="•"/>
            </a:pPr>
            <a:endParaRPr lang="en-US" sz="2000" dirty="0"/>
          </a:p>
          <a:p>
            <a:r>
              <a:rPr lang="en-US" sz="2000" dirty="0"/>
              <a:t>Personal recognition</a:t>
            </a:r>
          </a:p>
          <a:p>
            <a:pPr marL="285750" indent="-285750">
              <a:buFont typeface="Arial" pitchFamily="34" charset="0"/>
              <a:buChar char="•"/>
            </a:pPr>
            <a:r>
              <a:rPr lang="en-US" sz="2000" dirty="0"/>
              <a:t>Recognizes team</a:t>
            </a:r>
          </a:p>
          <a:p>
            <a:pPr marL="285750" indent="-285750">
              <a:buFont typeface="Arial" pitchFamily="34" charset="0"/>
              <a:buChar char="•"/>
            </a:pPr>
            <a:r>
              <a:rPr lang="en-US" sz="2000" dirty="0"/>
              <a:t>Recognizes quality improvements</a:t>
            </a:r>
          </a:p>
          <a:p>
            <a:pPr marL="285750" indent="-285750">
              <a:buFont typeface="Arial" pitchFamily="34" charset="0"/>
              <a:buChar char="•"/>
            </a:pPr>
            <a:r>
              <a:rPr lang="en-US" sz="2000" dirty="0"/>
              <a:t>Personally compliments individuals on exceptional work</a:t>
            </a:r>
          </a:p>
        </p:txBody>
      </p:sp>
    </p:spTree>
    <p:extLst>
      <p:ext uri="{BB962C8B-B14F-4D97-AF65-F5344CB8AC3E}">
        <p14:creationId xmlns:p14="http://schemas.microsoft.com/office/powerpoint/2010/main" val="14959030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FC57-05D6-42CD-B32D-CEC8149CEAC4}"/>
              </a:ext>
            </a:extLst>
          </p:cNvPr>
          <p:cNvSpPr>
            <a:spLocks noGrp="1"/>
          </p:cNvSpPr>
          <p:nvPr>
            <p:ph type="title"/>
          </p:nvPr>
        </p:nvSpPr>
        <p:spPr>
          <a:xfrm>
            <a:off x="269239" y="289511"/>
            <a:ext cx="12478573" cy="899665"/>
          </a:xfrm>
        </p:spPr>
        <p:txBody>
          <a:bodyPr/>
          <a:lstStyle/>
          <a:p>
            <a:r>
              <a:rPr lang="en-US" dirty="0"/>
              <a:t>2. Automate Everything</a:t>
            </a:r>
          </a:p>
        </p:txBody>
      </p:sp>
      <p:sp>
        <p:nvSpPr>
          <p:cNvPr id="3" name="Text Placeholder 2">
            <a:extLst>
              <a:ext uri="{FF2B5EF4-FFF2-40B4-BE49-F238E27FC236}">
                <a16:creationId xmlns:a16="http://schemas.microsoft.com/office/drawing/2014/main" id="{D42B536C-3375-47B6-AE1E-ACCA13BDAC19}"/>
              </a:ext>
            </a:extLst>
          </p:cNvPr>
          <p:cNvSpPr>
            <a:spLocks noGrp="1"/>
          </p:cNvSpPr>
          <p:nvPr>
            <p:ph type="body" sz="quarter" idx="10"/>
          </p:nvPr>
        </p:nvSpPr>
        <p:spPr>
          <a:xfrm>
            <a:off x="5608320" y="1359807"/>
            <a:ext cx="6316760" cy="3804888"/>
          </a:xfrm>
        </p:spPr>
        <p:txBody>
          <a:bodyPr/>
          <a:lstStyle/>
          <a:p>
            <a:pPr marL="571500" indent="-571500">
              <a:buFont typeface="Arial" panose="020B0604020202020204" pitchFamily="34" charset="0"/>
              <a:buChar char="•"/>
            </a:pPr>
            <a:r>
              <a:rPr lang="en-US" dirty="0"/>
              <a:t>33% more configuration management</a:t>
            </a:r>
          </a:p>
          <a:p>
            <a:pPr marL="571500" indent="-571500">
              <a:buFont typeface="Arial" panose="020B0604020202020204" pitchFamily="34" charset="0"/>
              <a:buChar char="•"/>
            </a:pPr>
            <a:r>
              <a:rPr lang="en-US" dirty="0"/>
              <a:t>27% more testing</a:t>
            </a:r>
          </a:p>
          <a:p>
            <a:pPr marL="571500" indent="-571500">
              <a:buFont typeface="Arial" panose="020B0604020202020204" pitchFamily="34" charset="0"/>
              <a:buChar char="•"/>
            </a:pPr>
            <a:r>
              <a:rPr lang="en-US" dirty="0"/>
              <a:t>30% more deployments</a:t>
            </a:r>
          </a:p>
          <a:p>
            <a:pPr marL="571500" indent="-571500">
              <a:buFont typeface="Arial" panose="020B0604020202020204" pitchFamily="34" charset="0"/>
              <a:buChar char="•"/>
            </a:pPr>
            <a:r>
              <a:rPr lang="en-US" dirty="0"/>
              <a:t>27% more change approval processes</a:t>
            </a:r>
          </a:p>
        </p:txBody>
      </p:sp>
      <p:sp>
        <p:nvSpPr>
          <p:cNvPr id="5" name="Rectangle 4">
            <a:extLst>
              <a:ext uri="{FF2B5EF4-FFF2-40B4-BE49-F238E27FC236}">
                <a16:creationId xmlns:a16="http://schemas.microsoft.com/office/drawing/2014/main" id="{3A3223CF-4EEB-47F9-8992-27E9170CBE98}"/>
              </a:ext>
            </a:extLst>
          </p:cNvPr>
          <p:cNvSpPr/>
          <p:nvPr/>
        </p:nvSpPr>
        <p:spPr>
          <a:xfrm>
            <a:off x="269239" y="6073989"/>
            <a:ext cx="8205537" cy="369332"/>
          </a:xfrm>
          <a:prstGeom prst="rect">
            <a:avLst/>
          </a:prstGeom>
        </p:spPr>
        <p:txBody>
          <a:bodyPr wrap="square">
            <a:spAutoFit/>
          </a:bodyPr>
          <a:lstStyle/>
          <a:p>
            <a:r>
              <a:rPr lang="en-US" dirty="0"/>
              <a:t>Reference: https://puppet.com/resources/whitepaper/state-of-devops-report</a:t>
            </a:r>
          </a:p>
        </p:txBody>
      </p:sp>
      <p:pic>
        <p:nvPicPr>
          <p:cNvPr id="31746" name="Picture 2" descr="Related image">
            <a:extLst>
              <a:ext uri="{FF2B5EF4-FFF2-40B4-BE49-F238E27FC236}">
                <a16:creationId xmlns:a16="http://schemas.microsoft.com/office/drawing/2014/main" id="{50D77887-7321-4047-A7DB-130AA32A8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839" y="1258283"/>
            <a:ext cx="4989659" cy="3991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6615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C556-D5A1-41B3-A0DA-72897D4D7BF4}"/>
              </a:ext>
            </a:extLst>
          </p:cNvPr>
          <p:cNvSpPr>
            <a:spLocks noGrp="1"/>
          </p:cNvSpPr>
          <p:nvPr>
            <p:ph type="title"/>
          </p:nvPr>
        </p:nvSpPr>
        <p:spPr/>
        <p:txBody>
          <a:bodyPr/>
          <a:lstStyle/>
          <a:p>
            <a:r>
              <a:rPr lang="en-US" dirty="0"/>
              <a:t>3. Embrace DevOps Practices</a:t>
            </a:r>
            <a:br>
              <a:rPr lang="en-US" dirty="0"/>
            </a:br>
            <a:endParaRPr lang="en-US" dirty="0"/>
          </a:p>
        </p:txBody>
      </p:sp>
      <p:sp>
        <p:nvSpPr>
          <p:cNvPr id="3" name="Text Placeholder 2">
            <a:extLst>
              <a:ext uri="{FF2B5EF4-FFF2-40B4-BE49-F238E27FC236}">
                <a16:creationId xmlns:a16="http://schemas.microsoft.com/office/drawing/2014/main" id="{79CEE499-36E0-4837-AEC7-F92695A3A314}"/>
              </a:ext>
            </a:extLst>
          </p:cNvPr>
          <p:cNvSpPr>
            <a:spLocks noGrp="1"/>
          </p:cNvSpPr>
          <p:nvPr>
            <p:ph type="body" sz="quarter" idx="10"/>
          </p:nvPr>
        </p:nvSpPr>
        <p:spPr>
          <a:xfrm>
            <a:off x="5092092" y="1051613"/>
            <a:ext cx="6940765" cy="5083379"/>
          </a:xfrm>
        </p:spPr>
        <p:txBody>
          <a:bodyPr/>
          <a:lstStyle/>
          <a:p>
            <a:r>
              <a:rPr lang="en-US" sz="3200" b="1" dirty="0"/>
              <a:t>Practices</a:t>
            </a:r>
          </a:p>
          <a:p>
            <a:pPr marL="571500" indent="-571500">
              <a:buFont typeface="Arial" panose="020B0604020202020204" pitchFamily="34" charset="0"/>
              <a:buChar char="•"/>
            </a:pPr>
            <a:r>
              <a:rPr lang="en-US" sz="3200" dirty="0"/>
              <a:t>Self-service configuration</a:t>
            </a:r>
          </a:p>
          <a:p>
            <a:pPr marL="571500" indent="-571500">
              <a:buFont typeface="Arial" panose="020B0604020202020204" pitchFamily="34" charset="0"/>
              <a:buChar char="•"/>
            </a:pPr>
            <a:r>
              <a:rPr lang="en-US" sz="3200" dirty="0"/>
              <a:t>Automated provisioning</a:t>
            </a:r>
          </a:p>
          <a:p>
            <a:pPr marL="571500" indent="-571500">
              <a:buFont typeface="Arial" panose="020B0604020202020204" pitchFamily="34" charset="0"/>
              <a:buChar char="•"/>
            </a:pPr>
            <a:r>
              <a:rPr lang="en-US" sz="3200" dirty="0">
                <a:solidFill>
                  <a:srgbClr val="00B050"/>
                </a:solidFill>
              </a:rPr>
              <a:t>Continuous build</a:t>
            </a:r>
          </a:p>
          <a:p>
            <a:pPr marL="571500" indent="-571500">
              <a:buFont typeface="Arial" panose="020B0604020202020204" pitchFamily="34" charset="0"/>
              <a:buChar char="•"/>
            </a:pPr>
            <a:r>
              <a:rPr lang="en-US" sz="3200" dirty="0">
                <a:solidFill>
                  <a:srgbClr val="00B050"/>
                </a:solidFill>
              </a:rPr>
              <a:t>Continuous integration</a:t>
            </a:r>
          </a:p>
          <a:p>
            <a:pPr marL="571500" indent="-571500">
              <a:buFont typeface="Arial" panose="020B0604020202020204" pitchFamily="34" charset="0"/>
              <a:buChar char="•"/>
            </a:pPr>
            <a:r>
              <a:rPr lang="en-US" sz="3200" dirty="0">
                <a:solidFill>
                  <a:srgbClr val="00B050"/>
                </a:solidFill>
              </a:rPr>
              <a:t>Continuous delivery</a:t>
            </a:r>
          </a:p>
          <a:p>
            <a:pPr marL="571500" indent="-571500">
              <a:buFont typeface="Arial" panose="020B0604020202020204" pitchFamily="34" charset="0"/>
              <a:buChar char="•"/>
            </a:pPr>
            <a:r>
              <a:rPr lang="en-US" sz="3200" dirty="0"/>
              <a:t>Automated release management</a:t>
            </a:r>
          </a:p>
          <a:p>
            <a:pPr marL="571500" indent="-571500">
              <a:buFont typeface="Arial" panose="020B0604020202020204" pitchFamily="34" charset="0"/>
              <a:buChar char="•"/>
            </a:pPr>
            <a:r>
              <a:rPr lang="en-US" sz="3200" dirty="0"/>
              <a:t>Incremental testing</a:t>
            </a:r>
          </a:p>
          <a:p>
            <a:endParaRPr lang="en-US" dirty="0"/>
          </a:p>
        </p:txBody>
      </p:sp>
      <p:sp>
        <p:nvSpPr>
          <p:cNvPr id="4" name="TextBox 3">
            <a:extLst>
              <a:ext uri="{FF2B5EF4-FFF2-40B4-BE49-F238E27FC236}">
                <a16:creationId xmlns:a16="http://schemas.microsoft.com/office/drawing/2014/main" id="{A16C6B48-093E-455D-B39E-DDEC0E77F6BB}"/>
              </a:ext>
            </a:extLst>
          </p:cNvPr>
          <p:cNvSpPr txBox="1"/>
          <p:nvPr/>
        </p:nvSpPr>
        <p:spPr>
          <a:xfrm>
            <a:off x="269240" y="1051613"/>
            <a:ext cx="4278484" cy="4705904"/>
          </a:xfrm>
          <a:prstGeom prst="rect">
            <a:avLst/>
          </a:prstGeom>
          <a:noFill/>
        </p:spPr>
        <p:txBody>
          <a:bodyPr wrap="square" lIns="182880" tIns="146304" rIns="182880" bIns="146304" rtlCol="0">
            <a:spAutoFit/>
          </a:bodyPr>
          <a:lstStyle/>
          <a:p>
            <a:pPr>
              <a:lnSpc>
                <a:spcPct val="90000"/>
              </a:lnSpc>
              <a:spcAft>
                <a:spcPts val="600"/>
              </a:spcAft>
            </a:pPr>
            <a:r>
              <a:rPr lang="en-US" sz="3200" b="1" dirty="0">
                <a:gradFill>
                  <a:gsLst>
                    <a:gs pos="2917">
                      <a:schemeClr val="tx1"/>
                    </a:gs>
                    <a:gs pos="30000">
                      <a:schemeClr val="tx1"/>
                    </a:gs>
                  </a:gsLst>
                  <a:lin ang="5400000" scaled="0"/>
                </a:gradFill>
                <a:latin typeface="+mj-lt"/>
              </a:rPr>
              <a:t>Principles</a:t>
            </a:r>
          </a:p>
          <a:p>
            <a:pPr marL="457200" indent="-457200">
              <a:buFont typeface="Arial" panose="020B0604020202020204" pitchFamily="34" charset="0"/>
              <a:buChar char="•"/>
            </a:pPr>
            <a:r>
              <a:rPr lang="en-US" sz="3200" dirty="0">
                <a:latin typeface="+mj-lt"/>
              </a:rPr>
              <a:t>Iterative</a:t>
            </a:r>
          </a:p>
          <a:p>
            <a:pPr marL="457200" indent="-457200">
              <a:buFont typeface="Arial" panose="020B0604020202020204" pitchFamily="34" charset="0"/>
              <a:buChar char="•"/>
            </a:pPr>
            <a:r>
              <a:rPr lang="en-US" sz="3200" dirty="0">
                <a:latin typeface="+mj-lt"/>
              </a:rPr>
              <a:t>Incremental</a:t>
            </a:r>
          </a:p>
          <a:p>
            <a:pPr marL="457200" indent="-457200">
              <a:buFont typeface="Arial" panose="020B0604020202020204" pitchFamily="34" charset="0"/>
              <a:buChar char="•"/>
            </a:pPr>
            <a:r>
              <a:rPr lang="en-US" sz="3200" dirty="0">
                <a:latin typeface="+mj-lt"/>
              </a:rPr>
              <a:t>Continuous</a:t>
            </a:r>
          </a:p>
          <a:p>
            <a:pPr marL="457200" indent="-457200">
              <a:buFont typeface="Arial" panose="020B0604020202020204" pitchFamily="34" charset="0"/>
              <a:buChar char="•"/>
            </a:pPr>
            <a:r>
              <a:rPr lang="en-US" sz="3200" dirty="0">
                <a:latin typeface="+mj-lt"/>
              </a:rPr>
              <a:t>Automated</a:t>
            </a:r>
          </a:p>
          <a:p>
            <a:pPr marL="457200" indent="-457200">
              <a:buFont typeface="Arial" panose="020B0604020202020204" pitchFamily="34" charset="0"/>
              <a:buChar char="•"/>
            </a:pPr>
            <a:r>
              <a:rPr lang="en-US" sz="3200" dirty="0">
                <a:latin typeface="+mj-lt"/>
              </a:rPr>
              <a:t>Self-service</a:t>
            </a:r>
          </a:p>
          <a:p>
            <a:pPr marL="457200" indent="-457200">
              <a:buFont typeface="Arial" panose="020B0604020202020204" pitchFamily="34" charset="0"/>
              <a:buChar char="•"/>
            </a:pPr>
            <a:r>
              <a:rPr lang="en-US" sz="3200" dirty="0">
                <a:latin typeface="+mj-lt"/>
              </a:rPr>
              <a:t>Collaborative</a:t>
            </a:r>
          </a:p>
          <a:p>
            <a:pPr marL="457200" indent="-457200">
              <a:buFont typeface="Arial" panose="020B0604020202020204" pitchFamily="34" charset="0"/>
              <a:buChar char="•"/>
            </a:pPr>
            <a:r>
              <a:rPr lang="en-US" sz="3200" dirty="0">
                <a:latin typeface="+mj-lt"/>
              </a:rPr>
              <a:t>Holistic</a:t>
            </a:r>
          </a:p>
          <a:p>
            <a:pPr>
              <a:lnSpc>
                <a:spcPct val="90000"/>
              </a:lnSpc>
              <a:spcAft>
                <a:spcPts val="600"/>
              </a:spcAft>
            </a:pPr>
            <a:endParaRPr lang="en-US" sz="32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961011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6D9E5-3B66-46D2-ABE1-E50E15F6EC33}"/>
              </a:ext>
            </a:extLst>
          </p:cNvPr>
          <p:cNvSpPr>
            <a:spLocks noGrp="1"/>
          </p:cNvSpPr>
          <p:nvPr>
            <p:ph type="title"/>
          </p:nvPr>
        </p:nvSpPr>
        <p:spPr/>
        <p:txBody>
          <a:bodyPr/>
          <a:lstStyle/>
          <a:p>
            <a:r>
              <a:rPr lang="en-US" dirty="0"/>
              <a:t>4. Loosely Coupled Architectures</a:t>
            </a:r>
            <a:br>
              <a:rPr lang="en-US" dirty="0"/>
            </a:br>
            <a:endParaRPr lang="en-US" dirty="0"/>
          </a:p>
        </p:txBody>
      </p:sp>
      <p:grpSp>
        <p:nvGrpSpPr>
          <p:cNvPr id="13" name="Group 12">
            <a:extLst>
              <a:ext uri="{FF2B5EF4-FFF2-40B4-BE49-F238E27FC236}">
                <a16:creationId xmlns:a16="http://schemas.microsoft.com/office/drawing/2014/main" id="{15C5C064-E24F-4C5C-8E76-1BCD04CF3A4B}"/>
              </a:ext>
            </a:extLst>
          </p:cNvPr>
          <p:cNvGrpSpPr/>
          <p:nvPr/>
        </p:nvGrpSpPr>
        <p:grpSpPr>
          <a:xfrm>
            <a:off x="1287038" y="4606522"/>
            <a:ext cx="4163737" cy="2020768"/>
            <a:chOff x="919485" y="4630443"/>
            <a:chExt cx="4163737" cy="2020768"/>
          </a:xfrm>
        </p:grpSpPr>
        <p:pic>
          <p:nvPicPr>
            <p:cNvPr id="4" name="Picture 3">
              <a:extLst>
                <a:ext uri="{FF2B5EF4-FFF2-40B4-BE49-F238E27FC236}">
                  <a16:creationId xmlns:a16="http://schemas.microsoft.com/office/drawing/2014/main" id="{C2ACAB7D-253B-4DC6-9F7E-17D1DC0536A9}"/>
                </a:ext>
              </a:extLst>
            </p:cNvPr>
            <p:cNvPicPr>
              <a:picLocks noChangeAspect="1"/>
            </p:cNvPicPr>
            <p:nvPr/>
          </p:nvPicPr>
          <p:blipFill>
            <a:blip r:embed="rId2"/>
            <a:stretch>
              <a:fillRect/>
            </a:stretch>
          </p:blipFill>
          <p:spPr>
            <a:xfrm>
              <a:off x="919485" y="4630443"/>
              <a:ext cx="1079555" cy="1060505"/>
            </a:xfrm>
            <a:prstGeom prst="rect">
              <a:avLst/>
            </a:prstGeom>
          </p:spPr>
        </p:pic>
        <p:pic>
          <p:nvPicPr>
            <p:cNvPr id="5" name="Picture 4">
              <a:extLst>
                <a:ext uri="{FF2B5EF4-FFF2-40B4-BE49-F238E27FC236}">
                  <a16:creationId xmlns:a16="http://schemas.microsoft.com/office/drawing/2014/main" id="{E38EEE1A-0E32-4162-8787-A427CD3EDC62}"/>
                </a:ext>
              </a:extLst>
            </p:cNvPr>
            <p:cNvPicPr>
              <a:picLocks noChangeAspect="1"/>
            </p:cNvPicPr>
            <p:nvPr/>
          </p:nvPicPr>
          <p:blipFill>
            <a:blip r:embed="rId3"/>
            <a:stretch>
              <a:fillRect/>
            </a:stretch>
          </p:blipFill>
          <p:spPr>
            <a:xfrm>
              <a:off x="2447340" y="4630443"/>
              <a:ext cx="920797" cy="1117657"/>
            </a:xfrm>
            <a:prstGeom prst="rect">
              <a:avLst/>
            </a:prstGeom>
          </p:spPr>
        </p:pic>
        <p:pic>
          <p:nvPicPr>
            <p:cNvPr id="8" name="Picture 7">
              <a:extLst>
                <a:ext uri="{FF2B5EF4-FFF2-40B4-BE49-F238E27FC236}">
                  <a16:creationId xmlns:a16="http://schemas.microsoft.com/office/drawing/2014/main" id="{C44A9AD1-030F-4EA4-8152-1DDCF13DA2F6}"/>
                </a:ext>
              </a:extLst>
            </p:cNvPr>
            <p:cNvPicPr>
              <a:picLocks noChangeAspect="1"/>
            </p:cNvPicPr>
            <p:nvPr/>
          </p:nvPicPr>
          <p:blipFill>
            <a:blip r:embed="rId4"/>
            <a:stretch>
              <a:fillRect/>
            </a:stretch>
          </p:blipFill>
          <p:spPr>
            <a:xfrm>
              <a:off x="3750964" y="4681888"/>
              <a:ext cx="949430" cy="957614"/>
            </a:xfrm>
            <a:prstGeom prst="rect">
              <a:avLst/>
            </a:prstGeom>
          </p:spPr>
        </p:pic>
        <p:sp>
          <p:nvSpPr>
            <p:cNvPr id="10" name="TextBox 9">
              <a:extLst>
                <a:ext uri="{FF2B5EF4-FFF2-40B4-BE49-F238E27FC236}">
                  <a16:creationId xmlns:a16="http://schemas.microsoft.com/office/drawing/2014/main" id="{D3C1E16F-F4F2-47F1-BF3E-617F5B670222}"/>
                </a:ext>
              </a:extLst>
            </p:cNvPr>
            <p:cNvSpPr txBox="1"/>
            <p:nvPr/>
          </p:nvSpPr>
          <p:spPr>
            <a:xfrm>
              <a:off x="966819" y="5690948"/>
              <a:ext cx="98488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a:t>
              </a:r>
            </a:p>
          </p:txBody>
        </p:sp>
        <p:sp>
          <p:nvSpPr>
            <p:cNvPr id="11" name="TextBox 10">
              <a:extLst>
                <a:ext uri="{FF2B5EF4-FFF2-40B4-BE49-F238E27FC236}">
                  <a16:creationId xmlns:a16="http://schemas.microsoft.com/office/drawing/2014/main" id="{08FEDE46-F188-4A45-B97E-381FC9659273}"/>
                </a:ext>
              </a:extLst>
            </p:cNvPr>
            <p:cNvSpPr txBox="1"/>
            <p:nvPr/>
          </p:nvSpPr>
          <p:spPr>
            <a:xfrm>
              <a:off x="2349588" y="5690948"/>
              <a:ext cx="101854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FILE</a:t>
              </a:r>
            </a:p>
          </p:txBody>
        </p:sp>
        <p:sp>
          <p:nvSpPr>
            <p:cNvPr id="12" name="TextBox 11">
              <a:extLst>
                <a:ext uri="{FF2B5EF4-FFF2-40B4-BE49-F238E27FC236}">
                  <a16:creationId xmlns:a16="http://schemas.microsoft.com/office/drawing/2014/main" id="{683EDF4A-1146-4AFB-8185-2081740B78AC}"/>
                </a:ext>
              </a:extLst>
            </p:cNvPr>
            <p:cNvSpPr txBox="1"/>
            <p:nvPr/>
          </p:nvSpPr>
          <p:spPr>
            <a:xfrm>
              <a:off x="3368137" y="5690948"/>
              <a:ext cx="171508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SERVICE</a:t>
              </a:r>
            </a:p>
          </p:txBody>
        </p:sp>
      </p:grpSp>
      <p:grpSp>
        <p:nvGrpSpPr>
          <p:cNvPr id="14" name="Group 13">
            <a:extLst>
              <a:ext uri="{FF2B5EF4-FFF2-40B4-BE49-F238E27FC236}">
                <a16:creationId xmlns:a16="http://schemas.microsoft.com/office/drawing/2014/main" id="{24BC79FF-A145-449E-B64C-F8E281B52225}"/>
              </a:ext>
            </a:extLst>
          </p:cNvPr>
          <p:cNvGrpSpPr/>
          <p:nvPr/>
        </p:nvGrpSpPr>
        <p:grpSpPr>
          <a:xfrm>
            <a:off x="6772089" y="4657967"/>
            <a:ext cx="4163737" cy="2020768"/>
            <a:chOff x="919485" y="4630443"/>
            <a:chExt cx="4163737" cy="2020768"/>
          </a:xfrm>
        </p:grpSpPr>
        <p:pic>
          <p:nvPicPr>
            <p:cNvPr id="15" name="Picture 14">
              <a:extLst>
                <a:ext uri="{FF2B5EF4-FFF2-40B4-BE49-F238E27FC236}">
                  <a16:creationId xmlns:a16="http://schemas.microsoft.com/office/drawing/2014/main" id="{39474D39-7083-4885-8C5B-943DBFB7FE52}"/>
                </a:ext>
              </a:extLst>
            </p:cNvPr>
            <p:cNvPicPr>
              <a:picLocks noChangeAspect="1"/>
            </p:cNvPicPr>
            <p:nvPr/>
          </p:nvPicPr>
          <p:blipFill>
            <a:blip r:embed="rId2"/>
            <a:stretch>
              <a:fillRect/>
            </a:stretch>
          </p:blipFill>
          <p:spPr>
            <a:xfrm>
              <a:off x="919485" y="4630443"/>
              <a:ext cx="1079555" cy="1060505"/>
            </a:xfrm>
            <a:prstGeom prst="rect">
              <a:avLst/>
            </a:prstGeom>
          </p:spPr>
        </p:pic>
        <p:pic>
          <p:nvPicPr>
            <p:cNvPr id="16" name="Picture 15">
              <a:extLst>
                <a:ext uri="{FF2B5EF4-FFF2-40B4-BE49-F238E27FC236}">
                  <a16:creationId xmlns:a16="http://schemas.microsoft.com/office/drawing/2014/main" id="{E1873E82-92BC-4232-B37E-E0E2DCF6DAB9}"/>
                </a:ext>
              </a:extLst>
            </p:cNvPr>
            <p:cNvPicPr>
              <a:picLocks noChangeAspect="1"/>
            </p:cNvPicPr>
            <p:nvPr/>
          </p:nvPicPr>
          <p:blipFill>
            <a:blip r:embed="rId3"/>
            <a:stretch>
              <a:fillRect/>
            </a:stretch>
          </p:blipFill>
          <p:spPr>
            <a:xfrm>
              <a:off x="2447340" y="4630443"/>
              <a:ext cx="920797" cy="1117657"/>
            </a:xfrm>
            <a:prstGeom prst="rect">
              <a:avLst/>
            </a:prstGeom>
          </p:spPr>
        </p:pic>
        <p:pic>
          <p:nvPicPr>
            <p:cNvPr id="17" name="Picture 16">
              <a:extLst>
                <a:ext uri="{FF2B5EF4-FFF2-40B4-BE49-F238E27FC236}">
                  <a16:creationId xmlns:a16="http://schemas.microsoft.com/office/drawing/2014/main" id="{025947AB-CEE1-4C9B-8663-4A742C83128F}"/>
                </a:ext>
              </a:extLst>
            </p:cNvPr>
            <p:cNvPicPr>
              <a:picLocks noChangeAspect="1"/>
            </p:cNvPicPr>
            <p:nvPr/>
          </p:nvPicPr>
          <p:blipFill>
            <a:blip r:embed="rId4"/>
            <a:stretch>
              <a:fillRect/>
            </a:stretch>
          </p:blipFill>
          <p:spPr>
            <a:xfrm>
              <a:off x="3750964" y="4681888"/>
              <a:ext cx="949430" cy="957614"/>
            </a:xfrm>
            <a:prstGeom prst="rect">
              <a:avLst/>
            </a:prstGeom>
          </p:spPr>
        </p:pic>
        <p:sp>
          <p:nvSpPr>
            <p:cNvPr id="18" name="TextBox 17">
              <a:extLst>
                <a:ext uri="{FF2B5EF4-FFF2-40B4-BE49-F238E27FC236}">
                  <a16:creationId xmlns:a16="http://schemas.microsoft.com/office/drawing/2014/main" id="{AE99CD4E-6417-4A81-ABF2-5C9CA1562C77}"/>
                </a:ext>
              </a:extLst>
            </p:cNvPr>
            <p:cNvSpPr txBox="1"/>
            <p:nvPr/>
          </p:nvSpPr>
          <p:spPr>
            <a:xfrm>
              <a:off x="966819" y="5690948"/>
              <a:ext cx="98488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a:t>
              </a:r>
            </a:p>
          </p:txBody>
        </p:sp>
        <p:sp>
          <p:nvSpPr>
            <p:cNvPr id="19" name="TextBox 18">
              <a:extLst>
                <a:ext uri="{FF2B5EF4-FFF2-40B4-BE49-F238E27FC236}">
                  <a16:creationId xmlns:a16="http://schemas.microsoft.com/office/drawing/2014/main" id="{BCB9A8A4-350D-4451-B764-64BB938D9188}"/>
                </a:ext>
              </a:extLst>
            </p:cNvPr>
            <p:cNvSpPr txBox="1"/>
            <p:nvPr/>
          </p:nvSpPr>
          <p:spPr>
            <a:xfrm>
              <a:off x="2349588" y="5690948"/>
              <a:ext cx="101854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FILE</a:t>
              </a:r>
            </a:p>
          </p:txBody>
        </p:sp>
        <p:sp>
          <p:nvSpPr>
            <p:cNvPr id="20" name="TextBox 19">
              <a:extLst>
                <a:ext uri="{FF2B5EF4-FFF2-40B4-BE49-F238E27FC236}">
                  <a16:creationId xmlns:a16="http://schemas.microsoft.com/office/drawing/2014/main" id="{7733C0B5-3C9B-4C28-862E-0DF94996F852}"/>
                </a:ext>
              </a:extLst>
            </p:cNvPr>
            <p:cNvSpPr txBox="1"/>
            <p:nvPr/>
          </p:nvSpPr>
          <p:spPr>
            <a:xfrm>
              <a:off x="3368137" y="5690948"/>
              <a:ext cx="171508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SERVICE</a:t>
              </a:r>
            </a:p>
          </p:txBody>
        </p:sp>
      </p:grpSp>
      <p:grpSp>
        <p:nvGrpSpPr>
          <p:cNvPr id="28" name="Group 27">
            <a:extLst>
              <a:ext uri="{FF2B5EF4-FFF2-40B4-BE49-F238E27FC236}">
                <a16:creationId xmlns:a16="http://schemas.microsoft.com/office/drawing/2014/main" id="{5A78ECE6-FFDF-4889-AC20-DA43882DE0C1}"/>
              </a:ext>
            </a:extLst>
          </p:cNvPr>
          <p:cNvGrpSpPr/>
          <p:nvPr/>
        </p:nvGrpSpPr>
        <p:grpSpPr>
          <a:xfrm>
            <a:off x="1287038" y="1819905"/>
            <a:ext cx="3780909" cy="1545988"/>
            <a:chOff x="919485" y="1580142"/>
            <a:chExt cx="3780909" cy="1545988"/>
          </a:xfrm>
        </p:grpSpPr>
        <p:pic>
          <p:nvPicPr>
            <p:cNvPr id="21" name="Picture 20">
              <a:extLst>
                <a:ext uri="{FF2B5EF4-FFF2-40B4-BE49-F238E27FC236}">
                  <a16:creationId xmlns:a16="http://schemas.microsoft.com/office/drawing/2014/main" id="{B3E88476-BF7F-445F-AD24-E04DBE084EAB}"/>
                </a:ext>
              </a:extLst>
            </p:cNvPr>
            <p:cNvPicPr>
              <a:picLocks noChangeAspect="1"/>
            </p:cNvPicPr>
            <p:nvPr/>
          </p:nvPicPr>
          <p:blipFill>
            <a:blip r:embed="rId5"/>
            <a:stretch>
              <a:fillRect/>
            </a:stretch>
          </p:blipFill>
          <p:spPr>
            <a:xfrm>
              <a:off x="919485" y="1580142"/>
              <a:ext cx="1079555" cy="980514"/>
            </a:xfrm>
            <a:prstGeom prst="rect">
              <a:avLst/>
            </a:prstGeom>
          </p:spPr>
        </p:pic>
        <p:sp>
          <p:nvSpPr>
            <p:cNvPr id="23" name="TextBox 22">
              <a:extLst>
                <a:ext uri="{FF2B5EF4-FFF2-40B4-BE49-F238E27FC236}">
                  <a16:creationId xmlns:a16="http://schemas.microsoft.com/office/drawing/2014/main" id="{FACBBE6B-4813-47F8-B1F7-580572077DE7}"/>
                </a:ext>
              </a:extLst>
            </p:cNvPr>
            <p:cNvSpPr txBox="1"/>
            <p:nvPr/>
          </p:nvSpPr>
          <p:spPr>
            <a:xfrm>
              <a:off x="966818" y="2498266"/>
              <a:ext cx="9848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a:t>
              </a:r>
            </a:p>
          </p:txBody>
        </p:sp>
        <p:pic>
          <p:nvPicPr>
            <p:cNvPr id="24" name="Picture 23">
              <a:extLst>
                <a:ext uri="{FF2B5EF4-FFF2-40B4-BE49-F238E27FC236}">
                  <a16:creationId xmlns:a16="http://schemas.microsoft.com/office/drawing/2014/main" id="{FE06ABA2-EE3D-4A52-B6DF-324EAE09EC4C}"/>
                </a:ext>
              </a:extLst>
            </p:cNvPr>
            <p:cNvPicPr>
              <a:picLocks noChangeAspect="1"/>
            </p:cNvPicPr>
            <p:nvPr/>
          </p:nvPicPr>
          <p:blipFill>
            <a:blip r:embed="rId5"/>
            <a:stretch>
              <a:fillRect/>
            </a:stretch>
          </p:blipFill>
          <p:spPr>
            <a:xfrm>
              <a:off x="2288582" y="1580142"/>
              <a:ext cx="1079555" cy="980514"/>
            </a:xfrm>
            <a:prstGeom prst="rect">
              <a:avLst/>
            </a:prstGeom>
          </p:spPr>
        </p:pic>
        <p:sp>
          <p:nvSpPr>
            <p:cNvPr id="25" name="TextBox 24">
              <a:extLst>
                <a:ext uri="{FF2B5EF4-FFF2-40B4-BE49-F238E27FC236}">
                  <a16:creationId xmlns:a16="http://schemas.microsoft.com/office/drawing/2014/main" id="{C5218E73-438D-4CEF-AFEA-FA3B5F3A000E}"/>
                </a:ext>
              </a:extLst>
            </p:cNvPr>
            <p:cNvSpPr txBox="1"/>
            <p:nvPr/>
          </p:nvSpPr>
          <p:spPr>
            <a:xfrm>
              <a:off x="2335915" y="2498266"/>
              <a:ext cx="9848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a:t>
              </a:r>
            </a:p>
          </p:txBody>
        </p:sp>
        <p:pic>
          <p:nvPicPr>
            <p:cNvPr id="26" name="Picture 25">
              <a:extLst>
                <a:ext uri="{FF2B5EF4-FFF2-40B4-BE49-F238E27FC236}">
                  <a16:creationId xmlns:a16="http://schemas.microsoft.com/office/drawing/2014/main" id="{4FAAC29E-AEF7-43E0-B738-20D711398A22}"/>
                </a:ext>
              </a:extLst>
            </p:cNvPr>
            <p:cNvPicPr>
              <a:picLocks noChangeAspect="1"/>
            </p:cNvPicPr>
            <p:nvPr/>
          </p:nvPicPr>
          <p:blipFill>
            <a:blip r:embed="rId5"/>
            <a:stretch>
              <a:fillRect/>
            </a:stretch>
          </p:blipFill>
          <p:spPr>
            <a:xfrm>
              <a:off x="3620839" y="1580142"/>
              <a:ext cx="1079555" cy="980514"/>
            </a:xfrm>
            <a:prstGeom prst="rect">
              <a:avLst/>
            </a:prstGeom>
          </p:spPr>
        </p:pic>
        <p:sp>
          <p:nvSpPr>
            <p:cNvPr id="27" name="TextBox 26">
              <a:extLst>
                <a:ext uri="{FF2B5EF4-FFF2-40B4-BE49-F238E27FC236}">
                  <a16:creationId xmlns:a16="http://schemas.microsoft.com/office/drawing/2014/main" id="{7DF084CC-7AD1-4EF8-AC6E-391075CF69A4}"/>
                </a:ext>
              </a:extLst>
            </p:cNvPr>
            <p:cNvSpPr txBox="1"/>
            <p:nvPr/>
          </p:nvSpPr>
          <p:spPr>
            <a:xfrm>
              <a:off x="3668172" y="2498266"/>
              <a:ext cx="9848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a:t>
              </a:r>
            </a:p>
          </p:txBody>
        </p:sp>
      </p:grpSp>
      <p:cxnSp>
        <p:nvCxnSpPr>
          <p:cNvPr id="30" name="Straight Connector 29">
            <a:extLst>
              <a:ext uri="{FF2B5EF4-FFF2-40B4-BE49-F238E27FC236}">
                <a16:creationId xmlns:a16="http://schemas.microsoft.com/office/drawing/2014/main" id="{15B46BFE-D1E5-4169-9787-A817188D28F6}"/>
              </a:ext>
            </a:extLst>
          </p:cNvPr>
          <p:cNvCxnSpPr>
            <a:cxnSpLocks/>
            <a:stCxn id="23" idx="2"/>
            <a:endCxn id="4" idx="0"/>
          </p:cNvCxnSpPr>
          <p:nvPr/>
        </p:nvCxnSpPr>
        <p:spPr>
          <a:xfrm>
            <a:off x="1826814" y="3365893"/>
            <a:ext cx="2" cy="1240629"/>
          </a:xfrm>
          <a:prstGeom prst="line">
            <a:avLst/>
          </a:prstGeom>
          <a:ln w="635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D444D8C-8F9F-49D7-A69F-038E2D7D19C7}"/>
              </a:ext>
            </a:extLst>
          </p:cNvPr>
          <p:cNvCxnSpPr>
            <a:cxnSpLocks/>
            <a:stCxn id="23" idx="2"/>
            <a:endCxn id="5" idx="0"/>
          </p:cNvCxnSpPr>
          <p:nvPr/>
        </p:nvCxnSpPr>
        <p:spPr>
          <a:xfrm>
            <a:off x="1826814" y="3365893"/>
            <a:ext cx="1448478" cy="1240629"/>
          </a:xfrm>
          <a:prstGeom prst="line">
            <a:avLst/>
          </a:prstGeom>
          <a:ln w="635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7142D07-FCF9-40C2-90DE-DE4EAA13715B}"/>
              </a:ext>
            </a:extLst>
          </p:cNvPr>
          <p:cNvCxnSpPr>
            <a:cxnSpLocks/>
            <a:stCxn id="23" idx="2"/>
            <a:endCxn id="8" idx="0"/>
          </p:cNvCxnSpPr>
          <p:nvPr/>
        </p:nvCxnSpPr>
        <p:spPr>
          <a:xfrm>
            <a:off x="1826814" y="3365893"/>
            <a:ext cx="2766418" cy="1292074"/>
          </a:xfrm>
          <a:prstGeom prst="line">
            <a:avLst/>
          </a:prstGeom>
          <a:ln w="635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2A3EE4-DEE8-4625-AD4D-4DEDC5B886E8}"/>
              </a:ext>
            </a:extLst>
          </p:cNvPr>
          <p:cNvCxnSpPr>
            <a:cxnSpLocks/>
            <a:stCxn id="25" idx="2"/>
            <a:endCxn id="4" idx="0"/>
          </p:cNvCxnSpPr>
          <p:nvPr/>
        </p:nvCxnSpPr>
        <p:spPr>
          <a:xfrm flipH="1">
            <a:off x="1826816" y="3365893"/>
            <a:ext cx="1369095" cy="1240629"/>
          </a:xfrm>
          <a:prstGeom prst="line">
            <a:avLst/>
          </a:prstGeom>
          <a:ln w="635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8361C4-5AAA-4B9A-A1BE-77396477039E}"/>
              </a:ext>
            </a:extLst>
          </p:cNvPr>
          <p:cNvCxnSpPr>
            <a:cxnSpLocks/>
            <a:stCxn id="25" idx="2"/>
            <a:endCxn id="5" idx="0"/>
          </p:cNvCxnSpPr>
          <p:nvPr/>
        </p:nvCxnSpPr>
        <p:spPr>
          <a:xfrm>
            <a:off x="3195911" y="3365893"/>
            <a:ext cx="79381" cy="1240629"/>
          </a:xfrm>
          <a:prstGeom prst="line">
            <a:avLst/>
          </a:prstGeom>
          <a:ln w="635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E9666F-2030-4CDF-9D7D-8CBD5CAE1080}"/>
              </a:ext>
            </a:extLst>
          </p:cNvPr>
          <p:cNvCxnSpPr>
            <a:cxnSpLocks/>
            <a:stCxn id="25" idx="2"/>
            <a:endCxn id="8" idx="0"/>
          </p:cNvCxnSpPr>
          <p:nvPr/>
        </p:nvCxnSpPr>
        <p:spPr>
          <a:xfrm>
            <a:off x="3195911" y="3365893"/>
            <a:ext cx="1397321" cy="1292074"/>
          </a:xfrm>
          <a:prstGeom prst="line">
            <a:avLst/>
          </a:prstGeom>
          <a:ln w="635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7366A6-1D11-4286-B195-CF10827F02B2}"/>
              </a:ext>
            </a:extLst>
          </p:cNvPr>
          <p:cNvCxnSpPr>
            <a:cxnSpLocks/>
            <a:stCxn id="27" idx="2"/>
            <a:endCxn id="4" idx="0"/>
          </p:cNvCxnSpPr>
          <p:nvPr/>
        </p:nvCxnSpPr>
        <p:spPr>
          <a:xfrm flipH="1">
            <a:off x="1826816" y="3365893"/>
            <a:ext cx="2701352" cy="1240629"/>
          </a:xfrm>
          <a:prstGeom prst="line">
            <a:avLst/>
          </a:prstGeom>
          <a:ln w="635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071073C-6E6E-4097-A800-DB3FBF359BD3}"/>
              </a:ext>
            </a:extLst>
          </p:cNvPr>
          <p:cNvCxnSpPr>
            <a:cxnSpLocks/>
            <a:stCxn id="27" idx="2"/>
            <a:endCxn id="5" idx="0"/>
          </p:cNvCxnSpPr>
          <p:nvPr/>
        </p:nvCxnSpPr>
        <p:spPr>
          <a:xfrm flipH="1">
            <a:off x="3275292" y="3365893"/>
            <a:ext cx="1252876" cy="1240629"/>
          </a:xfrm>
          <a:prstGeom prst="line">
            <a:avLst/>
          </a:prstGeom>
          <a:ln w="635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E5911E9-C3FB-4A8B-9DC9-2F8E98CE5B67}"/>
              </a:ext>
            </a:extLst>
          </p:cNvPr>
          <p:cNvCxnSpPr>
            <a:cxnSpLocks/>
            <a:stCxn id="27" idx="2"/>
            <a:endCxn id="8" idx="0"/>
          </p:cNvCxnSpPr>
          <p:nvPr/>
        </p:nvCxnSpPr>
        <p:spPr>
          <a:xfrm>
            <a:off x="4528168" y="3365893"/>
            <a:ext cx="65064" cy="1292074"/>
          </a:xfrm>
          <a:prstGeom prst="line">
            <a:avLst/>
          </a:prstGeom>
          <a:ln w="635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CF4F00B5-6AA7-42FF-A665-97268FA4B6EC}"/>
              </a:ext>
            </a:extLst>
          </p:cNvPr>
          <p:cNvGrpSpPr/>
          <p:nvPr/>
        </p:nvGrpSpPr>
        <p:grpSpPr>
          <a:xfrm>
            <a:off x="6772089" y="1819905"/>
            <a:ext cx="3780909" cy="1545988"/>
            <a:chOff x="919485" y="1580142"/>
            <a:chExt cx="3780909" cy="1545988"/>
          </a:xfrm>
        </p:grpSpPr>
        <p:pic>
          <p:nvPicPr>
            <p:cNvPr id="56" name="Picture 55">
              <a:extLst>
                <a:ext uri="{FF2B5EF4-FFF2-40B4-BE49-F238E27FC236}">
                  <a16:creationId xmlns:a16="http://schemas.microsoft.com/office/drawing/2014/main" id="{8C86751B-8361-4DC9-889B-C2BD286E747B}"/>
                </a:ext>
              </a:extLst>
            </p:cNvPr>
            <p:cNvPicPr>
              <a:picLocks noChangeAspect="1"/>
            </p:cNvPicPr>
            <p:nvPr/>
          </p:nvPicPr>
          <p:blipFill>
            <a:blip r:embed="rId5"/>
            <a:stretch>
              <a:fillRect/>
            </a:stretch>
          </p:blipFill>
          <p:spPr>
            <a:xfrm>
              <a:off x="919485" y="1580142"/>
              <a:ext cx="1079555" cy="980514"/>
            </a:xfrm>
            <a:prstGeom prst="rect">
              <a:avLst/>
            </a:prstGeom>
          </p:spPr>
        </p:pic>
        <p:sp>
          <p:nvSpPr>
            <p:cNvPr id="57" name="TextBox 56">
              <a:extLst>
                <a:ext uri="{FF2B5EF4-FFF2-40B4-BE49-F238E27FC236}">
                  <a16:creationId xmlns:a16="http://schemas.microsoft.com/office/drawing/2014/main" id="{9E985BBF-E85A-4770-A2F4-2182C8688671}"/>
                </a:ext>
              </a:extLst>
            </p:cNvPr>
            <p:cNvSpPr txBox="1"/>
            <p:nvPr/>
          </p:nvSpPr>
          <p:spPr>
            <a:xfrm>
              <a:off x="966818" y="2498266"/>
              <a:ext cx="9848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a:t>
              </a:r>
            </a:p>
          </p:txBody>
        </p:sp>
        <p:pic>
          <p:nvPicPr>
            <p:cNvPr id="58" name="Picture 57">
              <a:extLst>
                <a:ext uri="{FF2B5EF4-FFF2-40B4-BE49-F238E27FC236}">
                  <a16:creationId xmlns:a16="http://schemas.microsoft.com/office/drawing/2014/main" id="{AAB5BB66-A81D-45D0-83DF-CC3A28FC6903}"/>
                </a:ext>
              </a:extLst>
            </p:cNvPr>
            <p:cNvPicPr>
              <a:picLocks noChangeAspect="1"/>
            </p:cNvPicPr>
            <p:nvPr/>
          </p:nvPicPr>
          <p:blipFill>
            <a:blip r:embed="rId5"/>
            <a:stretch>
              <a:fillRect/>
            </a:stretch>
          </p:blipFill>
          <p:spPr>
            <a:xfrm>
              <a:off x="2288582" y="1580142"/>
              <a:ext cx="1079555" cy="980514"/>
            </a:xfrm>
            <a:prstGeom prst="rect">
              <a:avLst/>
            </a:prstGeom>
          </p:spPr>
        </p:pic>
        <p:sp>
          <p:nvSpPr>
            <p:cNvPr id="59" name="TextBox 58">
              <a:extLst>
                <a:ext uri="{FF2B5EF4-FFF2-40B4-BE49-F238E27FC236}">
                  <a16:creationId xmlns:a16="http://schemas.microsoft.com/office/drawing/2014/main" id="{755ADA32-A26B-4E39-AAA8-5DAFFE81D9EE}"/>
                </a:ext>
              </a:extLst>
            </p:cNvPr>
            <p:cNvSpPr txBox="1"/>
            <p:nvPr/>
          </p:nvSpPr>
          <p:spPr>
            <a:xfrm>
              <a:off x="2335915" y="2498266"/>
              <a:ext cx="9848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a:t>
              </a:r>
            </a:p>
          </p:txBody>
        </p:sp>
        <p:pic>
          <p:nvPicPr>
            <p:cNvPr id="60" name="Picture 59">
              <a:extLst>
                <a:ext uri="{FF2B5EF4-FFF2-40B4-BE49-F238E27FC236}">
                  <a16:creationId xmlns:a16="http://schemas.microsoft.com/office/drawing/2014/main" id="{C1450421-1410-4A88-B6D8-91F067FBA8F8}"/>
                </a:ext>
              </a:extLst>
            </p:cNvPr>
            <p:cNvPicPr>
              <a:picLocks noChangeAspect="1"/>
            </p:cNvPicPr>
            <p:nvPr/>
          </p:nvPicPr>
          <p:blipFill>
            <a:blip r:embed="rId5"/>
            <a:stretch>
              <a:fillRect/>
            </a:stretch>
          </p:blipFill>
          <p:spPr>
            <a:xfrm>
              <a:off x="3620839" y="1580142"/>
              <a:ext cx="1079555" cy="980514"/>
            </a:xfrm>
            <a:prstGeom prst="rect">
              <a:avLst/>
            </a:prstGeom>
          </p:spPr>
        </p:pic>
        <p:sp>
          <p:nvSpPr>
            <p:cNvPr id="61" name="TextBox 60">
              <a:extLst>
                <a:ext uri="{FF2B5EF4-FFF2-40B4-BE49-F238E27FC236}">
                  <a16:creationId xmlns:a16="http://schemas.microsoft.com/office/drawing/2014/main" id="{DBA14804-2E80-402A-AB61-1911C5233FE2}"/>
                </a:ext>
              </a:extLst>
            </p:cNvPr>
            <p:cNvSpPr txBox="1"/>
            <p:nvPr/>
          </p:nvSpPr>
          <p:spPr>
            <a:xfrm>
              <a:off x="3668172" y="2498266"/>
              <a:ext cx="9848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a:t>
              </a:r>
            </a:p>
          </p:txBody>
        </p:sp>
      </p:grpSp>
      <p:cxnSp>
        <p:nvCxnSpPr>
          <p:cNvPr id="63" name="Straight Connector 62">
            <a:extLst>
              <a:ext uri="{FF2B5EF4-FFF2-40B4-BE49-F238E27FC236}">
                <a16:creationId xmlns:a16="http://schemas.microsoft.com/office/drawing/2014/main" id="{85BD429F-C1AD-400C-9F52-23AAA12A0B1E}"/>
              </a:ext>
            </a:extLst>
          </p:cNvPr>
          <p:cNvCxnSpPr>
            <a:cxnSpLocks/>
            <a:stCxn id="57" idx="2"/>
          </p:cNvCxnSpPr>
          <p:nvPr/>
        </p:nvCxnSpPr>
        <p:spPr>
          <a:xfrm>
            <a:off x="7311865" y="3365893"/>
            <a:ext cx="0" cy="620314"/>
          </a:xfrm>
          <a:prstGeom prst="line">
            <a:avLst/>
          </a:prstGeom>
          <a:ln w="635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3A1BC5B-9645-4183-9448-97B878B92180}"/>
              </a:ext>
            </a:extLst>
          </p:cNvPr>
          <p:cNvCxnSpPr>
            <a:cxnSpLocks/>
            <a:stCxn id="59" idx="2"/>
          </p:cNvCxnSpPr>
          <p:nvPr/>
        </p:nvCxnSpPr>
        <p:spPr>
          <a:xfrm flipH="1">
            <a:off x="8680961" y="3365893"/>
            <a:ext cx="1" cy="555442"/>
          </a:xfrm>
          <a:prstGeom prst="line">
            <a:avLst/>
          </a:prstGeom>
          <a:ln w="635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A0DCDD-BDE8-45A1-A596-AAB9B6F9D7ED}"/>
              </a:ext>
            </a:extLst>
          </p:cNvPr>
          <p:cNvCxnSpPr>
            <a:cxnSpLocks/>
            <a:stCxn id="61" idx="2"/>
          </p:cNvCxnSpPr>
          <p:nvPr/>
        </p:nvCxnSpPr>
        <p:spPr>
          <a:xfrm>
            <a:off x="10013219" y="3365893"/>
            <a:ext cx="0" cy="620314"/>
          </a:xfrm>
          <a:prstGeom prst="line">
            <a:avLst/>
          </a:prstGeom>
          <a:ln w="635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3448F9-F619-4B4A-B74C-3ABD87296110}"/>
              </a:ext>
            </a:extLst>
          </p:cNvPr>
          <p:cNvCxnSpPr>
            <a:cxnSpLocks/>
            <a:endCxn id="15" idx="0"/>
          </p:cNvCxnSpPr>
          <p:nvPr/>
        </p:nvCxnSpPr>
        <p:spPr>
          <a:xfrm>
            <a:off x="7311864" y="4030267"/>
            <a:ext cx="3" cy="627700"/>
          </a:xfrm>
          <a:prstGeom prst="line">
            <a:avLst/>
          </a:prstGeom>
          <a:ln w="635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9D90F93-5DF5-42A3-B792-CAD84CAB1330}"/>
              </a:ext>
            </a:extLst>
          </p:cNvPr>
          <p:cNvCxnSpPr>
            <a:cxnSpLocks/>
            <a:endCxn id="16" idx="0"/>
          </p:cNvCxnSpPr>
          <p:nvPr/>
        </p:nvCxnSpPr>
        <p:spPr>
          <a:xfrm>
            <a:off x="8760343" y="4135703"/>
            <a:ext cx="0" cy="522264"/>
          </a:xfrm>
          <a:prstGeom prst="line">
            <a:avLst/>
          </a:prstGeom>
          <a:ln w="635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B5560B-E53E-4603-B0D9-713D6C075BF7}"/>
              </a:ext>
            </a:extLst>
          </p:cNvPr>
          <p:cNvCxnSpPr>
            <a:cxnSpLocks/>
            <a:endCxn id="17" idx="0"/>
          </p:cNvCxnSpPr>
          <p:nvPr/>
        </p:nvCxnSpPr>
        <p:spPr>
          <a:xfrm>
            <a:off x="10078283" y="4030267"/>
            <a:ext cx="0" cy="679145"/>
          </a:xfrm>
          <a:prstGeom prst="line">
            <a:avLst/>
          </a:prstGeom>
          <a:ln w="635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78CA26DA-E166-4319-93FC-917EE8A2BC2B}"/>
              </a:ext>
            </a:extLst>
          </p:cNvPr>
          <p:cNvSpPr/>
          <p:nvPr/>
        </p:nvSpPr>
        <p:spPr bwMode="auto">
          <a:xfrm>
            <a:off x="6543641" y="3745892"/>
            <a:ext cx="4433401" cy="568751"/>
          </a:xfrm>
          <a:prstGeom prst="roundRect">
            <a:avLst/>
          </a:prstGeom>
          <a:solidFill>
            <a:schemeClr val="bg1">
              <a:lumMod val="7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Service Oriented Architecture</a:t>
            </a:r>
            <a:endParaRPr lang="en-US" sz="2400" dirty="0">
              <a:solidFill>
                <a:schemeClr val="tx1"/>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204F49A4-66DC-4DED-84B3-1B4D0454D286}"/>
              </a:ext>
            </a:extLst>
          </p:cNvPr>
          <p:cNvSpPr txBox="1"/>
          <p:nvPr/>
        </p:nvSpPr>
        <p:spPr>
          <a:xfrm>
            <a:off x="1121127" y="1189176"/>
            <a:ext cx="457304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Tightly Coupled Architecture</a:t>
            </a:r>
          </a:p>
        </p:txBody>
      </p:sp>
      <p:sp>
        <p:nvSpPr>
          <p:cNvPr id="87" name="TextBox 86">
            <a:extLst>
              <a:ext uri="{FF2B5EF4-FFF2-40B4-BE49-F238E27FC236}">
                <a16:creationId xmlns:a16="http://schemas.microsoft.com/office/drawing/2014/main" id="{EE6C20FE-82E6-4BC9-B5DC-7EF0EFDAA7CC}"/>
              </a:ext>
            </a:extLst>
          </p:cNvPr>
          <p:cNvSpPr txBox="1"/>
          <p:nvPr/>
        </p:nvSpPr>
        <p:spPr>
          <a:xfrm>
            <a:off x="6575673" y="1189176"/>
            <a:ext cx="473411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Loosely Coupled Architecture</a:t>
            </a:r>
          </a:p>
        </p:txBody>
      </p:sp>
    </p:spTree>
    <p:extLst>
      <p:ext uri="{BB962C8B-B14F-4D97-AF65-F5344CB8AC3E}">
        <p14:creationId xmlns:p14="http://schemas.microsoft.com/office/powerpoint/2010/main" val="26632987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CE66-E608-4EA8-B9B6-BCE71B5B8354}"/>
              </a:ext>
            </a:extLst>
          </p:cNvPr>
          <p:cNvSpPr>
            <a:spLocks noGrp="1"/>
          </p:cNvSpPr>
          <p:nvPr>
            <p:ph type="title"/>
          </p:nvPr>
        </p:nvSpPr>
        <p:spPr/>
        <p:txBody>
          <a:bodyPr/>
          <a:lstStyle/>
          <a:p>
            <a:r>
              <a:rPr lang="en-US" dirty="0"/>
              <a:t>5. Lean Product Management</a:t>
            </a:r>
          </a:p>
        </p:txBody>
      </p:sp>
      <p:sp>
        <p:nvSpPr>
          <p:cNvPr id="3" name="Text Placeholder 2">
            <a:extLst>
              <a:ext uri="{FF2B5EF4-FFF2-40B4-BE49-F238E27FC236}">
                <a16:creationId xmlns:a16="http://schemas.microsoft.com/office/drawing/2014/main" id="{955CD502-C703-41FE-AE23-F082DE3464D9}"/>
              </a:ext>
            </a:extLst>
          </p:cNvPr>
          <p:cNvSpPr>
            <a:spLocks noGrp="1"/>
          </p:cNvSpPr>
          <p:nvPr>
            <p:ph type="body" sz="quarter" idx="10"/>
          </p:nvPr>
        </p:nvSpPr>
        <p:spPr>
          <a:xfrm>
            <a:off x="269239" y="1189177"/>
            <a:ext cx="11653523" cy="4709944"/>
          </a:xfrm>
          <a:ln>
            <a:noFill/>
          </a:ln>
        </p:spPr>
        <p:txBody>
          <a:bodyPr/>
          <a:lstStyle/>
          <a:p>
            <a:pPr marL="571500" indent="-571500">
              <a:buFont typeface="Arial" panose="020B0604020202020204" pitchFamily="34" charset="0"/>
              <a:buChar char="•"/>
            </a:pPr>
            <a:r>
              <a:rPr lang="en-US" dirty="0"/>
              <a:t>Build, Measure, Learn…Repeat</a:t>
            </a:r>
          </a:p>
          <a:p>
            <a:pPr marL="571500" indent="-571500">
              <a:buFont typeface="Arial" panose="020B0604020202020204" pitchFamily="34" charset="0"/>
              <a:buChar char="•"/>
            </a:pPr>
            <a:r>
              <a:rPr lang="en-US" dirty="0"/>
              <a:t>Minimum Viable Product</a:t>
            </a:r>
          </a:p>
          <a:p>
            <a:pPr marL="571500" indent="-571500">
              <a:buFont typeface="Arial" panose="020B0604020202020204" pitchFamily="34" charset="0"/>
              <a:buChar char="•"/>
            </a:pPr>
            <a:r>
              <a:rPr lang="en-US" dirty="0"/>
              <a:t>Minimum Viable Specs</a:t>
            </a:r>
          </a:p>
          <a:p>
            <a:pPr marL="571500" indent="-571500">
              <a:buFont typeface="Arial" panose="020B0604020202020204" pitchFamily="34" charset="0"/>
              <a:buChar char="•"/>
            </a:pPr>
            <a:r>
              <a:rPr lang="en-US" dirty="0"/>
              <a:t>Developer Collaboration</a:t>
            </a:r>
          </a:p>
          <a:p>
            <a:pPr marL="571500" indent="-571500">
              <a:buFont typeface="Arial" panose="020B0604020202020204" pitchFamily="34" charset="0"/>
              <a:buChar char="•"/>
            </a:pPr>
            <a:r>
              <a:rPr lang="en-US" dirty="0"/>
              <a:t>Feature Flags</a:t>
            </a:r>
          </a:p>
          <a:p>
            <a:pPr marL="571500" indent="-571500">
              <a:buFont typeface="Arial" panose="020B0604020202020204" pitchFamily="34" charset="0"/>
              <a:buChar char="•"/>
            </a:pPr>
            <a:r>
              <a:rPr lang="en-US" dirty="0"/>
              <a:t>Automated Testing</a:t>
            </a:r>
          </a:p>
          <a:p>
            <a:endParaRPr lang="en-US" dirty="0"/>
          </a:p>
        </p:txBody>
      </p:sp>
    </p:spTree>
    <p:extLst>
      <p:ext uri="{BB962C8B-B14F-4D97-AF65-F5344CB8AC3E}">
        <p14:creationId xmlns:p14="http://schemas.microsoft.com/office/powerpoint/2010/main" val="15199227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C36C-8FDD-4DF8-8EE1-BB7DE8E26111}"/>
              </a:ext>
            </a:extLst>
          </p:cNvPr>
          <p:cNvSpPr>
            <a:spLocks noGrp="1"/>
          </p:cNvSpPr>
          <p:nvPr>
            <p:ph type="title"/>
          </p:nvPr>
        </p:nvSpPr>
        <p:spPr/>
        <p:txBody>
          <a:bodyPr/>
          <a:lstStyle/>
          <a:p>
            <a:r>
              <a:rPr lang="en-US" dirty="0"/>
              <a:t>6. Branch Less</a:t>
            </a:r>
          </a:p>
        </p:txBody>
      </p:sp>
      <p:sp>
        <p:nvSpPr>
          <p:cNvPr id="3" name="Text Placeholder 2">
            <a:extLst>
              <a:ext uri="{FF2B5EF4-FFF2-40B4-BE49-F238E27FC236}">
                <a16:creationId xmlns:a16="http://schemas.microsoft.com/office/drawing/2014/main" id="{779C1906-4089-4C04-B10A-D8DBCCE1131F}"/>
              </a:ext>
            </a:extLst>
          </p:cNvPr>
          <p:cNvSpPr>
            <a:spLocks noGrp="1"/>
          </p:cNvSpPr>
          <p:nvPr>
            <p:ph type="body" sz="quarter" idx="10"/>
          </p:nvPr>
        </p:nvSpPr>
        <p:spPr>
          <a:xfrm>
            <a:off x="5019040" y="1189177"/>
            <a:ext cx="6903722" cy="4226103"/>
          </a:xfrm>
        </p:spPr>
        <p:txBody>
          <a:bodyPr/>
          <a:lstStyle/>
          <a:p>
            <a:pPr marL="571500" indent="-571500">
              <a:buFont typeface="Arial" panose="020B0604020202020204" pitchFamily="34" charset="0"/>
              <a:buChar char="•"/>
            </a:pPr>
            <a:r>
              <a:rPr lang="en-US" dirty="0"/>
              <a:t>Merging code into trunk on a daily basis</a:t>
            </a:r>
          </a:p>
          <a:p>
            <a:pPr marL="571500" indent="-571500">
              <a:buFont typeface="Arial" panose="020B0604020202020204" pitchFamily="34" charset="0"/>
              <a:buChar char="•"/>
            </a:pPr>
            <a:r>
              <a:rPr lang="en-US" dirty="0"/>
              <a:t>Having branches or forks with very short lifetimes (less than a day)</a:t>
            </a:r>
          </a:p>
          <a:p>
            <a:pPr marL="571500" indent="-571500">
              <a:buFont typeface="Arial" panose="020B0604020202020204" pitchFamily="34" charset="0"/>
              <a:buChar char="•"/>
            </a:pPr>
            <a:r>
              <a:rPr lang="en-US" dirty="0"/>
              <a:t>Having fewer than three active branches. </a:t>
            </a:r>
          </a:p>
        </p:txBody>
      </p:sp>
      <p:sp>
        <p:nvSpPr>
          <p:cNvPr id="4" name="Rectangle 3">
            <a:extLst>
              <a:ext uri="{FF2B5EF4-FFF2-40B4-BE49-F238E27FC236}">
                <a16:creationId xmlns:a16="http://schemas.microsoft.com/office/drawing/2014/main" id="{4B169DB8-D6D3-42EC-AF3B-04C63E9AF3E1}"/>
              </a:ext>
            </a:extLst>
          </p:cNvPr>
          <p:cNvSpPr/>
          <p:nvPr/>
        </p:nvSpPr>
        <p:spPr>
          <a:xfrm>
            <a:off x="269239" y="5704657"/>
            <a:ext cx="6654266" cy="369332"/>
          </a:xfrm>
          <a:prstGeom prst="rect">
            <a:avLst/>
          </a:prstGeom>
        </p:spPr>
        <p:txBody>
          <a:bodyPr wrap="square">
            <a:spAutoFit/>
          </a:bodyPr>
          <a:lstStyle/>
          <a:p>
            <a:r>
              <a:rPr lang="en-US" dirty="0"/>
              <a:t>*as measured by productivity, profitability, and market share</a:t>
            </a:r>
          </a:p>
        </p:txBody>
      </p:sp>
      <p:sp>
        <p:nvSpPr>
          <p:cNvPr id="5" name="Rectangle 4">
            <a:extLst>
              <a:ext uri="{FF2B5EF4-FFF2-40B4-BE49-F238E27FC236}">
                <a16:creationId xmlns:a16="http://schemas.microsoft.com/office/drawing/2014/main" id="{9A9ACEEE-7157-4041-B489-3CAFC13C5F84}"/>
              </a:ext>
            </a:extLst>
          </p:cNvPr>
          <p:cNvSpPr/>
          <p:nvPr/>
        </p:nvSpPr>
        <p:spPr>
          <a:xfrm>
            <a:off x="269239" y="6073989"/>
            <a:ext cx="8205537" cy="369332"/>
          </a:xfrm>
          <a:prstGeom prst="rect">
            <a:avLst/>
          </a:prstGeom>
        </p:spPr>
        <p:txBody>
          <a:bodyPr wrap="square">
            <a:spAutoFit/>
          </a:bodyPr>
          <a:lstStyle/>
          <a:p>
            <a:r>
              <a:rPr lang="en-US" dirty="0"/>
              <a:t>Reference: https://puppet.com/resources/whitepaper/state-of-devops-report</a:t>
            </a:r>
          </a:p>
        </p:txBody>
      </p:sp>
      <p:pic>
        <p:nvPicPr>
          <p:cNvPr id="29698" name="Picture 2" descr="Image result for no branching">
            <a:extLst>
              <a:ext uri="{FF2B5EF4-FFF2-40B4-BE49-F238E27FC236}">
                <a16:creationId xmlns:a16="http://schemas.microsoft.com/office/drawing/2014/main" id="{EC12EF7B-F3BA-4001-9F69-29237CDAE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21" y="1278925"/>
            <a:ext cx="3394138" cy="36721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6A32A1-FC88-45E2-A599-771299CE9121}"/>
              </a:ext>
            </a:extLst>
          </p:cNvPr>
          <p:cNvSpPr txBox="1"/>
          <p:nvPr/>
        </p:nvSpPr>
        <p:spPr>
          <a:xfrm>
            <a:off x="391159" y="5014355"/>
            <a:ext cx="441851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Figure 1.3 Unnecessary Image, Just like Branching</a:t>
            </a:r>
          </a:p>
        </p:txBody>
      </p:sp>
    </p:spTree>
    <p:extLst>
      <p:ext uri="{BB962C8B-B14F-4D97-AF65-F5344CB8AC3E}">
        <p14:creationId xmlns:p14="http://schemas.microsoft.com/office/powerpoint/2010/main" val="29940417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C36C-8FDD-4DF8-8EE1-BB7DE8E26111}"/>
              </a:ext>
            </a:extLst>
          </p:cNvPr>
          <p:cNvSpPr>
            <a:spLocks noGrp="1"/>
          </p:cNvSpPr>
          <p:nvPr>
            <p:ph type="title"/>
          </p:nvPr>
        </p:nvSpPr>
        <p:spPr/>
        <p:txBody>
          <a:bodyPr/>
          <a:lstStyle/>
          <a:p>
            <a:r>
              <a:rPr lang="en-US" dirty="0"/>
              <a:t>7. Get Results</a:t>
            </a:r>
          </a:p>
        </p:txBody>
      </p:sp>
      <p:sp>
        <p:nvSpPr>
          <p:cNvPr id="3" name="Text Placeholder 2">
            <a:extLst>
              <a:ext uri="{FF2B5EF4-FFF2-40B4-BE49-F238E27FC236}">
                <a16:creationId xmlns:a16="http://schemas.microsoft.com/office/drawing/2014/main" id="{779C1906-4089-4C04-B10A-D8DBCCE1131F}"/>
              </a:ext>
            </a:extLst>
          </p:cNvPr>
          <p:cNvSpPr>
            <a:spLocks noGrp="1"/>
          </p:cNvSpPr>
          <p:nvPr>
            <p:ph type="body" sz="quarter" idx="10"/>
          </p:nvPr>
        </p:nvSpPr>
        <p:spPr>
          <a:xfrm>
            <a:off x="5279461" y="1501471"/>
            <a:ext cx="6645619" cy="2998000"/>
          </a:xfrm>
        </p:spPr>
        <p:txBody>
          <a:bodyPr/>
          <a:lstStyle/>
          <a:p>
            <a:pPr marL="571500" indent="-571500">
              <a:buFont typeface="Arial" panose="020B0604020202020204" pitchFamily="34" charset="0"/>
              <a:buChar char="•"/>
            </a:pPr>
            <a:r>
              <a:rPr lang="en-US" sz="3600" dirty="0"/>
              <a:t>21% less time on unplanned work and rework</a:t>
            </a:r>
          </a:p>
          <a:p>
            <a:pPr marL="571500" indent="-571500">
              <a:buFont typeface="Arial" panose="020B0604020202020204" pitchFamily="34" charset="0"/>
              <a:buChar char="•"/>
            </a:pPr>
            <a:r>
              <a:rPr lang="en-US" sz="3600" dirty="0"/>
              <a:t>44% more time on new work</a:t>
            </a:r>
          </a:p>
          <a:p>
            <a:pPr marL="571500" indent="-571500">
              <a:buFont typeface="Arial" panose="020B0604020202020204" pitchFamily="34" charset="0"/>
              <a:buChar char="•"/>
            </a:pPr>
            <a:r>
              <a:rPr lang="en-US" sz="3600" dirty="0"/>
              <a:t>50% less time remediating security issues</a:t>
            </a:r>
          </a:p>
        </p:txBody>
      </p:sp>
      <p:sp>
        <p:nvSpPr>
          <p:cNvPr id="4" name="Rectangle 3">
            <a:extLst>
              <a:ext uri="{FF2B5EF4-FFF2-40B4-BE49-F238E27FC236}">
                <a16:creationId xmlns:a16="http://schemas.microsoft.com/office/drawing/2014/main" id="{4B169DB8-D6D3-42EC-AF3B-04C63E9AF3E1}"/>
              </a:ext>
            </a:extLst>
          </p:cNvPr>
          <p:cNvSpPr/>
          <p:nvPr/>
        </p:nvSpPr>
        <p:spPr>
          <a:xfrm>
            <a:off x="269239" y="5704657"/>
            <a:ext cx="6654266" cy="369332"/>
          </a:xfrm>
          <a:prstGeom prst="rect">
            <a:avLst/>
          </a:prstGeom>
        </p:spPr>
        <p:txBody>
          <a:bodyPr wrap="square">
            <a:spAutoFit/>
          </a:bodyPr>
          <a:lstStyle/>
          <a:p>
            <a:r>
              <a:rPr lang="en-US" dirty="0"/>
              <a:t>*as measured by productivity, profitability, and market share</a:t>
            </a:r>
          </a:p>
        </p:txBody>
      </p:sp>
      <p:sp>
        <p:nvSpPr>
          <p:cNvPr id="5" name="Rectangle 4">
            <a:extLst>
              <a:ext uri="{FF2B5EF4-FFF2-40B4-BE49-F238E27FC236}">
                <a16:creationId xmlns:a16="http://schemas.microsoft.com/office/drawing/2014/main" id="{9A9ACEEE-7157-4041-B489-3CAFC13C5F84}"/>
              </a:ext>
            </a:extLst>
          </p:cNvPr>
          <p:cNvSpPr/>
          <p:nvPr/>
        </p:nvSpPr>
        <p:spPr>
          <a:xfrm>
            <a:off x="269239" y="6073989"/>
            <a:ext cx="8205537" cy="369332"/>
          </a:xfrm>
          <a:prstGeom prst="rect">
            <a:avLst/>
          </a:prstGeom>
        </p:spPr>
        <p:txBody>
          <a:bodyPr wrap="square">
            <a:spAutoFit/>
          </a:bodyPr>
          <a:lstStyle/>
          <a:p>
            <a:r>
              <a:rPr lang="en-US" dirty="0"/>
              <a:t>Reference: https://puppet.com/resources/whitepaper/state-of-devops-report</a:t>
            </a:r>
          </a:p>
        </p:txBody>
      </p:sp>
      <p:pic>
        <p:nvPicPr>
          <p:cNvPr id="6" name="Picture 5">
            <a:extLst>
              <a:ext uri="{FF2B5EF4-FFF2-40B4-BE49-F238E27FC236}">
                <a16:creationId xmlns:a16="http://schemas.microsoft.com/office/drawing/2014/main" id="{75EBD576-4468-4EFC-8659-041067EED079}"/>
              </a:ext>
            </a:extLst>
          </p:cNvPr>
          <p:cNvPicPr>
            <a:picLocks noChangeAspect="1"/>
          </p:cNvPicPr>
          <p:nvPr/>
        </p:nvPicPr>
        <p:blipFill>
          <a:blip r:embed="rId2"/>
          <a:stretch>
            <a:fillRect/>
          </a:stretch>
        </p:blipFill>
        <p:spPr>
          <a:xfrm>
            <a:off x="397398" y="1501471"/>
            <a:ext cx="4751587" cy="3629111"/>
          </a:xfrm>
          <a:prstGeom prst="rect">
            <a:avLst/>
          </a:prstGeom>
        </p:spPr>
      </p:pic>
    </p:spTree>
    <p:extLst>
      <p:ext uri="{BB962C8B-B14F-4D97-AF65-F5344CB8AC3E}">
        <p14:creationId xmlns:p14="http://schemas.microsoft.com/office/powerpoint/2010/main" val="15726702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C36C-8FDD-4DF8-8EE1-BB7DE8E26111}"/>
              </a:ext>
            </a:extLst>
          </p:cNvPr>
          <p:cNvSpPr>
            <a:spLocks noGrp="1"/>
          </p:cNvSpPr>
          <p:nvPr>
            <p:ph type="title"/>
          </p:nvPr>
        </p:nvSpPr>
        <p:spPr/>
        <p:txBody>
          <a:bodyPr/>
          <a:lstStyle/>
          <a:p>
            <a:r>
              <a:rPr lang="en-US" dirty="0"/>
              <a:t>High vs. Low Performance* Organizations</a:t>
            </a:r>
          </a:p>
        </p:txBody>
      </p:sp>
      <p:sp>
        <p:nvSpPr>
          <p:cNvPr id="4" name="Rectangle 3">
            <a:extLst>
              <a:ext uri="{FF2B5EF4-FFF2-40B4-BE49-F238E27FC236}">
                <a16:creationId xmlns:a16="http://schemas.microsoft.com/office/drawing/2014/main" id="{CEA389C8-405A-40EC-BF42-9E1BC31BB8D7}"/>
              </a:ext>
            </a:extLst>
          </p:cNvPr>
          <p:cNvSpPr/>
          <p:nvPr/>
        </p:nvSpPr>
        <p:spPr>
          <a:xfrm>
            <a:off x="269239" y="5704657"/>
            <a:ext cx="6654266" cy="369332"/>
          </a:xfrm>
          <a:prstGeom prst="rect">
            <a:avLst/>
          </a:prstGeom>
        </p:spPr>
        <p:txBody>
          <a:bodyPr wrap="square">
            <a:spAutoFit/>
          </a:bodyPr>
          <a:lstStyle/>
          <a:p>
            <a:r>
              <a:rPr lang="en-US" dirty="0"/>
              <a:t>*as measured by productivity, profitability, and market share</a:t>
            </a:r>
          </a:p>
        </p:txBody>
      </p:sp>
      <p:sp>
        <p:nvSpPr>
          <p:cNvPr id="5" name="Rectangle 4">
            <a:extLst>
              <a:ext uri="{FF2B5EF4-FFF2-40B4-BE49-F238E27FC236}">
                <a16:creationId xmlns:a16="http://schemas.microsoft.com/office/drawing/2014/main" id="{5DD2717F-1675-455E-A0FA-8D3515A2FC07}"/>
              </a:ext>
            </a:extLst>
          </p:cNvPr>
          <p:cNvSpPr/>
          <p:nvPr/>
        </p:nvSpPr>
        <p:spPr>
          <a:xfrm>
            <a:off x="269239" y="6073989"/>
            <a:ext cx="8205537" cy="369332"/>
          </a:xfrm>
          <a:prstGeom prst="rect">
            <a:avLst/>
          </a:prstGeom>
        </p:spPr>
        <p:txBody>
          <a:bodyPr wrap="square">
            <a:spAutoFit/>
          </a:bodyPr>
          <a:lstStyle/>
          <a:p>
            <a:r>
              <a:rPr lang="en-US" dirty="0"/>
              <a:t>Reference: https://puppet.com/resources/whitepaper/state-of-devops-report</a:t>
            </a:r>
          </a:p>
        </p:txBody>
      </p:sp>
      <p:graphicFrame>
        <p:nvGraphicFramePr>
          <p:cNvPr id="6" name="Table 5">
            <a:extLst>
              <a:ext uri="{FF2B5EF4-FFF2-40B4-BE49-F238E27FC236}">
                <a16:creationId xmlns:a16="http://schemas.microsoft.com/office/drawing/2014/main" id="{B3B3BBB0-0C07-424D-816D-4279AA568DCF}"/>
              </a:ext>
            </a:extLst>
          </p:cNvPr>
          <p:cNvGraphicFramePr>
            <a:graphicFrameLocks noGrp="1"/>
          </p:cNvGraphicFramePr>
          <p:nvPr>
            <p:extLst>
              <p:ext uri="{D42A27DB-BD31-4B8C-83A1-F6EECF244321}">
                <p14:modId xmlns:p14="http://schemas.microsoft.com/office/powerpoint/2010/main" val="685886685"/>
              </p:ext>
            </p:extLst>
          </p:nvPr>
        </p:nvGraphicFramePr>
        <p:xfrm>
          <a:off x="375383" y="1189176"/>
          <a:ext cx="11155680" cy="2895600"/>
        </p:xfrm>
        <a:graphic>
          <a:graphicData uri="http://schemas.openxmlformats.org/drawingml/2006/table">
            <a:tbl>
              <a:tblPr firstRow="1" bandRow="1">
                <a:tableStyleId>{D03447BB-5D67-496B-8E87-E561075AD55C}</a:tableStyleId>
              </a:tblPr>
              <a:tblGrid>
                <a:gridCol w="3718560">
                  <a:extLst>
                    <a:ext uri="{9D8B030D-6E8A-4147-A177-3AD203B41FA5}">
                      <a16:colId xmlns:a16="http://schemas.microsoft.com/office/drawing/2014/main" val="1074917837"/>
                    </a:ext>
                  </a:extLst>
                </a:gridCol>
                <a:gridCol w="3718560">
                  <a:extLst>
                    <a:ext uri="{9D8B030D-6E8A-4147-A177-3AD203B41FA5}">
                      <a16:colId xmlns:a16="http://schemas.microsoft.com/office/drawing/2014/main" val="658538824"/>
                    </a:ext>
                  </a:extLst>
                </a:gridCol>
                <a:gridCol w="3718560">
                  <a:extLst>
                    <a:ext uri="{9D8B030D-6E8A-4147-A177-3AD203B41FA5}">
                      <a16:colId xmlns:a16="http://schemas.microsoft.com/office/drawing/2014/main" val="625982998"/>
                    </a:ext>
                  </a:extLst>
                </a:gridCol>
              </a:tblGrid>
              <a:tr h="370840">
                <a:tc>
                  <a:txBody>
                    <a:bodyPr/>
                    <a:lstStyle/>
                    <a:p>
                      <a:r>
                        <a:rPr lang="en-US" sz="3200" dirty="0"/>
                        <a:t>Category</a:t>
                      </a:r>
                    </a:p>
                  </a:txBody>
                  <a:tcPr/>
                </a:tc>
                <a:tc>
                  <a:txBody>
                    <a:bodyPr/>
                    <a:lstStyle/>
                    <a:p>
                      <a:r>
                        <a:rPr lang="en-US" sz="3200" dirty="0"/>
                        <a:t>High</a:t>
                      </a:r>
                    </a:p>
                  </a:txBody>
                  <a:tcPr/>
                </a:tc>
                <a:tc>
                  <a:txBody>
                    <a:bodyPr/>
                    <a:lstStyle/>
                    <a:p>
                      <a:r>
                        <a:rPr lang="en-US" sz="3200" dirty="0"/>
                        <a:t>Low</a:t>
                      </a:r>
                    </a:p>
                  </a:txBody>
                  <a:tcPr/>
                </a:tc>
                <a:extLst>
                  <a:ext uri="{0D108BD9-81ED-4DB2-BD59-A6C34878D82A}">
                    <a16:rowId xmlns:a16="http://schemas.microsoft.com/office/drawing/2014/main" val="1860763787"/>
                  </a:ext>
                </a:extLst>
              </a:tr>
              <a:tr h="181339">
                <a:tc>
                  <a:txBody>
                    <a:bodyPr/>
                    <a:lstStyle/>
                    <a:p>
                      <a:r>
                        <a:rPr lang="en-US" sz="3200" dirty="0"/>
                        <a:t>Build frequency</a:t>
                      </a:r>
                    </a:p>
                  </a:txBody>
                  <a:tcPr/>
                </a:tc>
                <a:tc>
                  <a:txBody>
                    <a:bodyPr/>
                    <a:lstStyle/>
                    <a:p>
                      <a:r>
                        <a:rPr lang="en-US" sz="3200" dirty="0"/>
                        <a:t>On demand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200" dirty="0"/>
                        <a:t>1 week – 1 month</a:t>
                      </a:r>
                    </a:p>
                  </a:txBody>
                  <a:tcPr/>
                </a:tc>
                <a:extLst>
                  <a:ext uri="{0D108BD9-81ED-4DB2-BD59-A6C34878D82A}">
                    <a16:rowId xmlns:a16="http://schemas.microsoft.com/office/drawing/2014/main" val="787503986"/>
                  </a:ext>
                </a:extLst>
              </a:tr>
              <a:tr h="370840">
                <a:tc>
                  <a:txBody>
                    <a:bodyPr/>
                    <a:lstStyle/>
                    <a:p>
                      <a:r>
                        <a:rPr lang="en-US" sz="3200" dirty="0"/>
                        <a:t>Code to production</a:t>
                      </a:r>
                    </a:p>
                  </a:txBody>
                  <a:tcPr/>
                </a:tc>
                <a:tc>
                  <a:txBody>
                    <a:bodyPr/>
                    <a:lstStyle/>
                    <a:p>
                      <a:r>
                        <a:rPr lang="en-US" sz="3200" dirty="0"/>
                        <a:t>Less than 1 hour</a:t>
                      </a:r>
                    </a:p>
                  </a:txBody>
                  <a:tcPr/>
                </a:tc>
                <a:tc>
                  <a:txBody>
                    <a:bodyPr/>
                    <a:lstStyle/>
                    <a:p>
                      <a:r>
                        <a:rPr lang="en-US" sz="3200" dirty="0"/>
                        <a:t>1 week – 1 month</a:t>
                      </a:r>
                    </a:p>
                  </a:txBody>
                  <a:tcPr/>
                </a:tc>
                <a:extLst>
                  <a:ext uri="{0D108BD9-81ED-4DB2-BD59-A6C34878D82A}">
                    <a16:rowId xmlns:a16="http://schemas.microsoft.com/office/drawing/2014/main" val="1682304560"/>
                  </a:ext>
                </a:extLst>
              </a:tr>
              <a:tr h="370840">
                <a:tc>
                  <a:txBody>
                    <a:bodyPr/>
                    <a:lstStyle/>
                    <a:p>
                      <a:r>
                        <a:rPr lang="en-US" sz="3200" dirty="0"/>
                        <a:t>Downtime recovery</a:t>
                      </a:r>
                    </a:p>
                  </a:txBody>
                  <a:tcPr/>
                </a:tc>
                <a:tc>
                  <a:txBody>
                    <a:bodyPr/>
                    <a:lstStyle/>
                    <a:p>
                      <a:r>
                        <a:rPr lang="en-US" sz="3200" dirty="0"/>
                        <a:t>Less than 1 hour</a:t>
                      </a:r>
                    </a:p>
                  </a:txBody>
                  <a:tcPr/>
                </a:tc>
                <a:tc>
                  <a:txBody>
                    <a:bodyPr/>
                    <a:lstStyle/>
                    <a:p>
                      <a:r>
                        <a:rPr lang="en-US" sz="3200" dirty="0"/>
                        <a:t>1 day – 1 week</a:t>
                      </a:r>
                    </a:p>
                  </a:txBody>
                  <a:tcPr/>
                </a:tc>
                <a:extLst>
                  <a:ext uri="{0D108BD9-81ED-4DB2-BD59-A6C34878D82A}">
                    <a16:rowId xmlns:a16="http://schemas.microsoft.com/office/drawing/2014/main" val="991823197"/>
                  </a:ext>
                </a:extLst>
              </a:tr>
              <a:tr h="370840">
                <a:tc>
                  <a:txBody>
                    <a:bodyPr/>
                    <a:lstStyle/>
                    <a:p>
                      <a:r>
                        <a:rPr lang="en-US" sz="3200" dirty="0"/>
                        <a:t>Deploying defects</a:t>
                      </a:r>
                    </a:p>
                  </a:txBody>
                  <a:tcPr/>
                </a:tc>
                <a:tc>
                  <a:txBody>
                    <a:bodyPr/>
                    <a:lstStyle/>
                    <a:p>
                      <a:r>
                        <a:rPr lang="en-US" sz="3200" dirty="0"/>
                        <a:t>0-15%</a:t>
                      </a:r>
                    </a:p>
                  </a:txBody>
                  <a:tcPr/>
                </a:tc>
                <a:tc>
                  <a:txBody>
                    <a:bodyPr/>
                    <a:lstStyle/>
                    <a:p>
                      <a:r>
                        <a:rPr lang="en-US" sz="3200" dirty="0"/>
                        <a:t>31-45%</a:t>
                      </a:r>
                    </a:p>
                  </a:txBody>
                  <a:tcPr/>
                </a:tc>
                <a:extLst>
                  <a:ext uri="{0D108BD9-81ED-4DB2-BD59-A6C34878D82A}">
                    <a16:rowId xmlns:a16="http://schemas.microsoft.com/office/drawing/2014/main" val="1678986495"/>
                  </a:ext>
                </a:extLst>
              </a:tr>
            </a:tbl>
          </a:graphicData>
        </a:graphic>
      </p:graphicFrame>
    </p:spTree>
    <p:extLst>
      <p:ext uri="{BB962C8B-B14F-4D97-AF65-F5344CB8AC3E}">
        <p14:creationId xmlns:p14="http://schemas.microsoft.com/office/powerpoint/2010/main" val="1974609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C36C-8FDD-4DF8-8EE1-BB7DE8E26111}"/>
              </a:ext>
            </a:extLst>
          </p:cNvPr>
          <p:cNvSpPr>
            <a:spLocks noGrp="1"/>
          </p:cNvSpPr>
          <p:nvPr>
            <p:ph type="title"/>
          </p:nvPr>
        </p:nvSpPr>
        <p:spPr/>
        <p:txBody>
          <a:bodyPr/>
          <a:lstStyle/>
          <a:p>
            <a:r>
              <a:rPr lang="en-US" dirty="0"/>
              <a:t>DevOps for COTS</a:t>
            </a:r>
            <a:br>
              <a:rPr lang="en-US" dirty="0"/>
            </a:br>
            <a:endParaRPr lang="en-US" dirty="0"/>
          </a:p>
        </p:txBody>
      </p:sp>
      <p:sp>
        <p:nvSpPr>
          <p:cNvPr id="3" name="Text Placeholder 2">
            <a:extLst>
              <a:ext uri="{FF2B5EF4-FFF2-40B4-BE49-F238E27FC236}">
                <a16:creationId xmlns:a16="http://schemas.microsoft.com/office/drawing/2014/main" id="{779C1906-4089-4C04-B10A-D8DBCCE1131F}"/>
              </a:ext>
            </a:extLst>
          </p:cNvPr>
          <p:cNvSpPr>
            <a:spLocks noGrp="1"/>
          </p:cNvSpPr>
          <p:nvPr>
            <p:ph type="body" sz="quarter" idx="10"/>
          </p:nvPr>
        </p:nvSpPr>
        <p:spPr>
          <a:xfrm>
            <a:off x="4531360" y="1189177"/>
            <a:ext cx="7391402" cy="5503045"/>
          </a:xfrm>
        </p:spPr>
        <p:txBody>
          <a:bodyPr/>
          <a:lstStyle/>
          <a:p>
            <a:r>
              <a:rPr lang="en-US" sz="3600" dirty="0"/>
              <a:t>In many cases, it’s far cheaper to modify your business processes, and use your off-the-shelf software as close to its out-of-the-box state as possible.</a:t>
            </a:r>
          </a:p>
          <a:p>
            <a:endParaRPr lang="en-US" sz="3600" dirty="0"/>
          </a:p>
          <a:p>
            <a:r>
              <a:rPr lang="en-US" sz="3600" b="1" dirty="0"/>
              <a:t>Translated: Align closely to Dynamics way of doing things instead of custom development.</a:t>
            </a:r>
            <a:endParaRPr lang="en-US" sz="3600" dirty="0"/>
          </a:p>
          <a:p>
            <a:pPr marL="571500" indent="-571500">
              <a:buFont typeface="Arial" panose="020B0604020202020204" pitchFamily="34" charset="0"/>
              <a:buChar char="•"/>
            </a:pPr>
            <a:endParaRPr lang="en-US" sz="3600" dirty="0"/>
          </a:p>
        </p:txBody>
      </p:sp>
      <p:sp>
        <p:nvSpPr>
          <p:cNvPr id="5" name="Rectangle 4">
            <a:extLst>
              <a:ext uri="{FF2B5EF4-FFF2-40B4-BE49-F238E27FC236}">
                <a16:creationId xmlns:a16="http://schemas.microsoft.com/office/drawing/2014/main" id="{9A9ACEEE-7157-4041-B489-3CAFC13C5F84}"/>
              </a:ext>
            </a:extLst>
          </p:cNvPr>
          <p:cNvSpPr/>
          <p:nvPr/>
        </p:nvSpPr>
        <p:spPr>
          <a:xfrm>
            <a:off x="269239" y="6073989"/>
            <a:ext cx="8205537" cy="369332"/>
          </a:xfrm>
          <a:prstGeom prst="rect">
            <a:avLst/>
          </a:prstGeom>
        </p:spPr>
        <p:txBody>
          <a:bodyPr wrap="square">
            <a:spAutoFit/>
          </a:bodyPr>
          <a:lstStyle/>
          <a:p>
            <a:r>
              <a:rPr lang="en-US" dirty="0"/>
              <a:t>Reference: https://puppet.com/resources/whitepaper/state-of-devops-report</a:t>
            </a:r>
          </a:p>
        </p:txBody>
      </p:sp>
      <p:pic>
        <p:nvPicPr>
          <p:cNvPr id="32770" name="Picture 2" descr="Image result for light bulb idea">
            <a:extLst>
              <a:ext uri="{FF2B5EF4-FFF2-40B4-BE49-F238E27FC236}">
                <a16:creationId xmlns:a16="http://schemas.microsoft.com/office/drawing/2014/main" id="{E586414C-2355-47CB-8783-B4F2465A4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47" y="1085429"/>
            <a:ext cx="4065907" cy="4988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5836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4BE00D-332F-455A-9665-DED09EACDCB9}"/>
              </a:ext>
            </a:extLst>
          </p:cNvPr>
          <p:cNvSpPr>
            <a:spLocks noGrp="1"/>
          </p:cNvSpPr>
          <p:nvPr>
            <p:ph type="title"/>
          </p:nvPr>
        </p:nvSpPr>
        <p:spPr/>
        <p:txBody>
          <a:bodyPr/>
          <a:lstStyle/>
          <a:p>
            <a:r>
              <a:rPr lang="en-US" b="1" dirty="0"/>
              <a:t>Benefits to </a:t>
            </a:r>
            <a:r>
              <a:rPr lang="en-US" b="1" dirty="0">
                <a:solidFill>
                  <a:srgbClr val="222222"/>
                </a:solidFill>
                <a:latin typeface="Arial" panose="020B0604020202020204" pitchFamily="34" charset="0"/>
              </a:rPr>
              <a:t>Continuous Delivery (CD)</a:t>
            </a:r>
            <a:endParaRPr lang="en-US" b="1" dirty="0"/>
          </a:p>
        </p:txBody>
      </p:sp>
      <p:sp>
        <p:nvSpPr>
          <p:cNvPr id="6" name="Text Placeholder 5">
            <a:extLst>
              <a:ext uri="{FF2B5EF4-FFF2-40B4-BE49-F238E27FC236}">
                <a16:creationId xmlns:a16="http://schemas.microsoft.com/office/drawing/2014/main" id="{F00F0EFF-F0F9-40FB-B400-0B7CA73E0EE9}"/>
              </a:ext>
            </a:extLst>
          </p:cNvPr>
          <p:cNvSpPr>
            <a:spLocks noGrp="1"/>
          </p:cNvSpPr>
          <p:nvPr>
            <p:ph type="body" sz="quarter" idx="10"/>
          </p:nvPr>
        </p:nvSpPr>
        <p:spPr>
          <a:xfrm>
            <a:off x="269239" y="1189177"/>
            <a:ext cx="11653523" cy="5613845"/>
          </a:xfrm>
        </p:spPr>
        <p:txBody>
          <a:bodyPr/>
          <a:lstStyle/>
          <a:p>
            <a:pPr marL="285750" indent="-285750">
              <a:buFont typeface="Arial" panose="020B0604020202020204" pitchFamily="34" charset="0"/>
              <a:buChar char="•"/>
            </a:pPr>
            <a:r>
              <a:rPr lang="en-US" sz="2400" b="1" dirty="0"/>
              <a:t>Accelerated Time to Market</a:t>
            </a:r>
            <a:r>
              <a:rPr lang="en-US" sz="2400" dirty="0"/>
              <a:t>: Deliver business value to customers more quickly. This capability helps the company stay a step ahead of the competition.</a:t>
            </a:r>
          </a:p>
          <a:p>
            <a:pPr marL="285750" indent="-285750">
              <a:buFont typeface="Arial" panose="020B0604020202020204" pitchFamily="34" charset="0"/>
              <a:buChar char="•"/>
            </a:pPr>
            <a:r>
              <a:rPr lang="en-US" sz="2400" b="1" dirty="0"/>
              <a:t>Building the Right Product</a:t>
            </a:r>
            <a:r>
              <a:rPr lang="en-US" sz="2400" dirty="0"/>
              <a:t>: Fast feedback loop building only what’s needed.</a:t>
            </a:r>
          </a:p>
          <a:p>
            <a:pPr marL="285750" indent="-285750">
              <a:buFont typeface="Arial" panose="020B0604020202020204" pitchFamily="34" charset="0"/>
              <a:buChar char="•"/>
            </a:pPr>
            <a:r>
              <a:rPr lang="en-US" sz="2400" b="1" dirty="0"/>
              <a:t>Improved Productivity and Efficiency</a:t>
            </a:r>
            <a:r>
              <a:rPr lang="en-US" sz="2400" dirty="0"/>
              <a:t>: Significant time savings using automation.</a:t>
            </a:r>
          </a:p>
          <a:p>
            <a:pPr marL="285750" indent="-285750">
              <a:buFont typeface="Arial" panose="020B0604020202020204" pitchFamily="34" charset="0"/>
              <a:buChar char="•"/>
            </a:pPr>
            <a:r>
              <a:rPr lang="en-US" sz="2400" b="1" dirty="0"/>
              <a:t>Reliable Releases</a:t>
            </a:r>
            <a:r>
              <a:rPr lang="en-US" sz="2400" dirty="0"/>
              <a:t>: The risks associated with a release have significantly decreased, and the release process has become more reliable. With more frequent releases, the number of code changes in each release decreases. This makes finding and fixing any problems that do occur easier, reducing the time in which they have an impact.</a:t>
            </a:r>
          </a:p>
          <a:p>
            <a:pPr marL="285750" indent="-285750">
              <a:buFont typeface="Arial" panose="020B0604020202020204" pitchFamily="34" charset="0"/>
              <a:buChar char="•"/>
            </a:pPr>
            <a:r>
              <a:rPr lang="en-US" sz="2400" b="1" dirty="0"/>
              <a:t>Improved Product Quality</a:t>
            </a:r>
            <a:r>
              <a:rPr lang="en-US" sz="2400" dirty="0"/>
              <a:t>: The number of open bugs and production incidents has decreased significantly.</a:t>
            </a:r>
          </a:p>
          <a:p>
            <a:pPr marL="285750" indent="-285750">
              <a:buFont typeface="Arial" panose="020B0604020202020204" pitchFamily="34" charset="0"/>
              <a:buChar char="•"/>
            </a:pPr>
            <a:r>
              <a:rPr lang="en-US" sz="2400" b="1" dirty="0"/>
              <a:t>Improved Customer Satisfaction</a:t>
            </a:r>
            <a:r>
              <a:rPr lang="en-US" sz="2400" dirty="0"/>
              <a:t>: A higher level of customer satisfaction is achieved.</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0876544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F36A8B-B99B-4574-BBB4-A44110967224}"/>
              </a:ext>
            </a:extLst>
          </p:cNvPr>
          <p:cNvSpPr>
            <a:spLocks noGrp="1"/>
          </p:cNvSpPr>
          <p:nvPr>
            <p:ph type="title"/>
          </p:nvPr>
        </p:nvSpPr>
        <p:spPr>
          <a:xfrm>
            <a:off x="269240" y="249051"/>
            <a:ext cx="11655840" cy="899665"/>
          </a:xfrm>
        </p:spPr>
        <p:txBody>
          <a:bodyPr/>
          <a:lstStyle/>
          <a:p>
            <a:r>
              <a:rPr lang="en-US" b="1" dirty="0"/>
              <a:t>My Experience</a:t>
            </a:r>
            <a:endParaRPr lang="en-US" dirty="0"/>
          </a:p>
        </p:txBody>
      </p:sp>
      <p:sp>
        <p:nvSpPr>
          <p:cNvPr id="5" name="Text Placeholder 4">
            <a:extLst>
              <a:ext uri="{FF2B5EF4-FFF2-40B4-BE49-F238E27FC236}">
                <a16:creationId xmlns:a16="http://schemas.microsoft.com/office/drawing/2014/main" id="{F2303287-C394-4CDD-97D8-5EB5A9ED301D}"/>
              </a:ext>
            </a:extLst>
          </p:cNvPr>
          <p:cNvSpPr>
            <a:spLocks noGrp="1"/>
          </p:cNvSpPr>
          <p:nvPr>
            <p:ph type="body" sz="quarter" idx="10"/>
          </p:nvPr>
        </p:nvSpPr>
        <p:spPr>
          <a:xfrm>
            <a:off x="6297401" y="1062092"/>
            <a:ext cx="5694591" cy="5795907"/>
          </a:xfrm>
          <a:ln>
            <a:solidFill>
              <a:schemeClr val="accent1"/>
            </a:solidFill>
          </a:ln>
        </p:spPr>
        <p:txBody>
          <a:bodyPr/>
          <a:lstStyle/>
          <a:p>
            <a:r>
              <a:rPr lang="en-US" sz="2400" dirty="0">
                <a:latin typeface="+mn-lt"/>
              </a:rPr>
              <a:t>Dynamics 365 for Sales</a:t>
            </a:r>
          </a:p>
          <a:p>
            <a:endParaRPr lang="en-US" sz="2400" dirty="0">
              <a:latin typeface="+mn-lt"/>
            </a:endParaRPr>
          </a:p>
          <a:p>
            <a:pPr marL="342900" indent="-342900">
              <a:buFont typeface="Arial" panose="020B0604020202020204" pitchFamily="34" charset="0"/>
              <a:buChar char="•"/>
            </a:pPr>
            <a:r>
              <a:rPr lang="en-US" sz="2400" b="1" dirty="0"/>
              <a:t>Financial</a:t>
            </a:r>
          </a:p>
          <a:p>
            <a:pPr marL="342900" indent="-342900">
              <a:buFont typeface="Arial" panose="020B0604020202020204" pitchFamily="34" charset="0"/>
              <a:buChar char="•"/>
            </a:pPr>
            <a:r>
              <a:rPr lang="en-US" sz="2400" dirty="0"/>
              <a:t>Telecommunications</a:t>
            </a:r>
          </a:p>
          <a:p>
            <a:pPr marL="342900" indent="-342900">
              <a:buFont typeface="Arial" panose="020B0604020202020204" pitchFamily="34" charset="0"/>
              <a:buChar char="•"/>
            </a:pPr>
            <a:r>
              <a:rPr lang="en-US" sz="2400" dirty="0"/>
              <a:t>Government </a:t>
            </a:r>
          </a:p>
          <a:p>
            <a:pPr marL="342900" indent="-342900">
              <a:buFont typeface="Arial" panose="020B0604020202020204" pitchFamily="34" charset="0"/>
              <a:buChar char="•"/>
            </a:pPr>
            <a:r>
              <a:rPr lang="en-US" sz="2400" dirty="0">
                <a:latin typeface="+mn-lt"/>
              </a:rPr>
              <a:t>Healthcare</a:t>
            </a:r>
          </a:p>
          <a:p>
            <a:pPr marL="342900" indent="-342900">
              <a:buFont typeface="Arial" panose="020B0604020202020204" pitchFamily="34" charset="0"/>
              <a:buChar char="•"/>
            </a:pPr>
            <a:r>
              <a:rPr lang="en-US" sz="2400" dirty="0">
                <a:latin typeface="+mn-lt"/>
              </a:rPr>
              <a:t>Energy / Oil &amp; Gas</a:t>
            </a:r>
          </a:p>
          <a:p>
            <a:pPr marL="342900" indent="-342900">
              <a:buFont typeface="Arial" panose="020B0604020202020204" pitchFamily="34" charset="0"/>
              <a:buChar char="•"/>
            </a:pPr>
            <a:r>
              <a:rPr lang="en-US" sz="2400" dirty="0">
                <a:latin typeface="+mn-lt"/>
              </a:rPr>
              <a:t>Retail</a:t>
            </a:r>
          </a:p>
          <a:p>
            <a:pPr marL="571500" lvl="0" indent="-571500">
              <a:buFont typeface="Arial" panose="020B0604020202020204" pitchFamily="34" charset="0"/>
              <a:buChar char="•"/>
            </a:pPr>
            <a:endParaRPr lang="en-US" sz="2400" dirty="0">
              <a:latin typeface="+mn-lt"/>
            </a:endParaRPr>
          </a:p>
          <a:p>
            <a:r>
              <a:rPr lang="en-US" sz="2400" dirty="0">
                <a:latin typeface="+mn-lt"/>
              </a:rPr>
              <a:t>Customer 360, Azure, Collab, Multi-Channel, BI, AI, USD, Mobile, Integrations, </a:t>
            </a:r>
            <a:r>
              <a:rPr lang="en-US" sz="2400" dirty="0"/>
              <a:t>Security, Custom, Performance</a:t>
            </a:r>
            <a:endParaRPr lang="en-US" sz="2400" dirty="0">
              <a:latin typeface="+mn-lt"/>
            </a:endParaRPr>
          </a:p>
          <a:p>
            <a:pPr marL="571500" lvl="0" indent="-571500">
              <a:buFont typeface="Arial" panose="020B0604020202020204" pitchFamily="34" charset="0"/>
              <a:buChar char="•"/>
            </a:pPr>
            <a:endParaRPr lang="en-US" sz="1600" dirty="0"/>
          </a:p>
          <a:p>
            <a:endParaRPr lang="en-US" sz="2000" dirty="0">
              <a:latin typeface="+mn-lt"/>
            </a:endParaRPr>
          </a:p>
        </p:txBody>
      </p:sp>
      <p:sp>
        <p:nvSpPr>
          <p:cNvPr id="13" name="Rectangle 12">
            <a:extLst>
              <a:ext uri="{FF2B5EF4-FFF2-40B4-BE49-F238E27FC236}">
                <a16:creationId xmlns:a16="http://schemas.microsoft.com/office/drawing/2014/main" id="{070871FC-0A17-4DB4-B115-F1F64A0EE9E1}"/>
              </a:ext>
            </a:extLst>
          </p:cNvPr>
          <p:cNvSpPr/>
          <p:nvPr/>
        </p:nvSpPr>
        <p:spPr bwMode="auto">
          <a:xfrm>
            <a:off x="428181" y="1062091"/>
            <a:ext cx="5665963" cy="278605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10197DE-10F6-4DD9-87F4-26943C013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91" y="1167969"/>
            <a:ext cx="1499645" cy="1688173"/>
          </a:xfrm>
          <a:prstGeom prst="rect">
            <a:avLst/>
          </a:prstGeom>
        </p:spPr>
      </p:pic>
      <p:sp>
        <p:nvSpPr>
          <p:cNvPr id="10" name="Text Placeholder 4">
            <a:extLst>
              <a:ext uri="{FF2B5EF4-FFF2-40B4-BE49-F238E27FC236}">
                <a16:creationId xmlns:a16="http://schemas.microsoft.com/office/drawing/2014/main" id="{64828C1F-6C6A-4A9E-A541-03507929E24B}"/>
              </a:ext>
            </a:extLst>
          </p:cNvPr>
          <p:cNvSpPr txBox="1">
            <a:spLocks/>
          </p:cNvSpPr>
          <p:nvPr/>
        </p:nvSpPr>
        <p:spPr>
          <a:xfrm>
            <a:off x="848482" y="2947697"/>
            <a:ext cx="5289979" cy="4339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latin typeface="+mn-lt"/>
                <a:hlinkClick r:id="rId3"/>
              </a:rPr>
              <a:t>Chris.Clark@HCL-PowerObjects.com</a:t>
            </a:r>
            <a:endParaRPr lang="en-US" sz="1800" dirty="0">
              <a:latin typeface="+mn-lt"/>
            </a:endParaRPr>
          </a:p>
        </p:txBody>
      </p:sp>
      <p:pic>
        <p:nvPicPr>
          <p:cNvPr id="12" name="Picture 11">
            <a:extLst>
              <a:ext uri="{FF2B5EF4-FFF2-40B4-BE49-F238E27FC236}">
                <a16:creationId xmlns:a16="http://schemas.microsoft.com/office/drawing/2014/main" id="{80FA7707-4499-461A-A2B8-27A1F69F08D4}"/>
              </a:ext>
            </a:extLst>
          </p:cNvPr>
          <p:cNvPicPr>
            <a:picLocks noChangeAspect="1"/>
          </p:cNvPicPr>
          <p:nvPr/>
        </p:nvPicPr>
        <p:blipFill>
          <a:blip r:embed="rId4"/>
          <a:stretch>
            <a:fillRect/>
          </a:stretch>
        </p:blipFill>
        <p:spPr>
          <a:xfrm>
            <a:off x="2207276" y="1123918"/>
            <a:ext cx="3633749" cy="1776274"/>
          </a:xfrm>
          <a:prstGeom prst="rect">
            <a:avLst/>
          </a:prstGeom>
        </p:spPr>
      </p:pic>
      <p:pic>
        <p:nvPicPr>
          <p:cNvPr id="16" name="Picture 15">
            <a:extLst>
              <a:ext uri="{FF2B5EF4-FFF2-40B4-BE49-F238E27FC236}">
                <a16:creationId xmlns:a16="http://schemas.microsoft.com/office/drawing/2014/main" id="{6295ACF2-2453-4300-B311-FEA16830EE91}"/>
              </a:ext>
            </a:extLst>
          </p:cNvPr>
          <p:cNvPicPr>
            <a:picLocks noChangeAspect="1"/>
          </p:cNvPicPr>
          <p:nvPr/>
        </p:nvPicPr>
        <p:blipFill>
          <a:blip r:embed="rId5"/>
          <a:stretch>
            <a:fillRect/>
          </a:stretch>
        </p:blipFill>
        <p:spPr>
          <a:xfrm>
            <a:off x="548691" y="2986921"/>
            <a:ext cx="368319" cy="374669"/>
          </a:xfrm>
          <a:prstGeom prst="rect">
            <a:avLst/>
          </a:prstGeom>
        </p:spPr>
      </p:pic>
      <p:sp>
        <p:nvSpPr>
          <p:cNvPr id="20" name="Rectangle 19">
            <a:extLst>
              <a:ext uri="{FF2B5EF4-FFF2-40B4-BE49-F238E27FC236}">
                <a16:creationId xmlns:a16="http://schemas.microsoft.com/office/drawing/2014/main" id="{C79159B1-79AA-4D25-B21B-6FB8A4ADC4E4}"/>
              </a:ext>
            </a:extLst>
          </p:cNvPr>
          <p:cNvSpPr/>
          <p:nvPr/>
        </p:nvSpPr>
        <p:spPr bwMode="auto">
          <a:xfrm>
            <a:off x="548691" y="1167969"/>
            <a:ext cx="1499645" cy="168817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001BEB1E-5F0F-4504-BAEA-CAD67DB9BB75}"/>
              </a:ext>
            </a:extLst>
          </p:cNvPr>
          <p:cNvSpPr/>
          <p:nvPr/>
        </p:nvSpPr>
        <p:spPr>
          <a:xfrm>
            <a:off x="428180" y="3937707"/>
            <a:ext cx="5665963" cy="2031325"/>
          </a:xfrm>
          <a:prstGeom prst="rect">
            <a:avLst/>
          </a:prstGeom>
          <a:ln>
            <a:solidFill>
              <a:schemeClr val="accent1"/>
            </a:solidFill>
          </a:ln>
        </p:spPr>
        <p:txBody>
          <a:bodyPr wrap="square">
            <a:spAutoFit/>
          </a:bodyPr>
          <a:lstStyle/>
          <a:p>
            <a:r>
              <a:rPr lang="en-US" dirty="0"/>
              <a:t>25+ years dev (not the same bad year over and over)</a:t>
            </a:r>
          </a:p>
          <a:p>
            <a:pPr marL="285750" indent="-285750">
              <a:buFont typeface="Arial" panose="020B0604020202020204" pitchFamily="34" charset="0"/>
              <a:buChar char="•"/>
            </a:pPr>
            <a:r>
              <a:rPr lang="en-US" dirty="0" err="1"/>
              <a:t>dBASE</a:t>
            </a:r>
            <a:r>
              <a:rPr lang="en-US" dirty="0"/>
              <a:t> III, Clipper, FoxPro</a:t>
            </a:r>
          </a:p>
          <a:p>
            <a:pPr marL="285750" indent="-285750">
              <a:buFont typeface="Arial" panose="020B0604020202020204" pitchFamily="34" charset="0"/>
              <a:buChar char="•"/>
            </a:pPr>
            <a:r>
              <a:rPr lang="en-US" dirty="0"/>
              <a:t>Turbo Pascal, Turbo C </a:t>
            </a:r>
          </a:p>
          <a:p>
            <a:pPr marL="285750" indent="-285750">
              <a:buFont typeface="Arial" panose="020B0604020202020204" pitchFamily="34" charset="0"/>
              <a:buChar char="•"/>
            </a:pPr>
            <a:r>
              <a:rPr lang="en-US" dirty="0"/>
              <a:t>Visual Basic, SQL Server</a:t>
            </a:r>
          </a:p>
          <a:p>
            <a:pPr marL="285750" indent="-285750">
              <a:buFont typeface="Arial" panose="020B0604020202020204" pitchFamily="34" charset="0"/>
              <a:buChar char="•"/>
            </a:pPr>
            <a:r>
              <a:rPr lang="en-US" dirty="0"/>
              <a:t>Java </a:t>
            </a:r>
          </a:p>
          <a:p>
            <a:pPr marL="285750" indent="-285750">
              <a:buFont typeface="Arial" panose="020B0604020202020204" pitchFamily="34" charset="0"/>
              <a:buChar char="•"/>
            </a:pPr>
            <a:r>
              <a:rPr lang="en-US" dirty="0"/>
              <a:t>.NET</a:t>
            </a:r>
          </a:p>
          <a:p>
            <a:pPr marL="285750" indent="-285750">
              <a:buFont typeface="Arial" panose="020B0604020202020204" pitchFamily="34" charset="0"/>
              <a:buChar char="•"/>
            </a:pPr>
            <a:r>
              <a:rPr lang="en-US" dirty="0"/>
              <a:t>Dynamics CRM 4.0, 2011, 2013, 2015, 2016, 365</a:t>
            </a:r>
          </a:p>
        </p:txBody>
      </p:sp>
      <p:sp>
        <p:nvSpPr>
          <p:cNvPr id="19" name="Rectangle 18">
            <a:extLst>
              <a:ext uri="{FF2B5EF4-FFF2-40B4-BE49-F238E27FC236}">
                <a16:creationId xmlns:a16="http://schemas.microsoft.com/office/drawing/2014/main" id="{6AFAB41D-2BC8-402C-8326-8C3DF009D4F1}"/>
              </a:ext>
            </a:extLst>
          </p:cNvPr>
          <p:cNvSpPr/>
          <p:nvPr/>
        </p:nvSpPr>
        <p:spPr>
          <a:xfrm>
            <a:off x="917010" y="3428965"/>
            <a:ext cx="4057586" cy="646331"/>
          </a:xfrm>
          <a:prstGeom prst="rect">
            <a:avLst/>
          </a:prstGeom>
        </p:spPr>
        <p:txBody>
          <a:bodyPr wrap="none">
            <a:spAutoFit/>
          </a:bodyPr>
          <a:lstStyle/>
          <a:p>
            <a:r>
              <a:rPr lang="en-US" dirty="0">
                <a:hlinkClick r:id="rId6"/>
              </a:rPr>
              <a:t>https://www.linkedin.com/in/chrisclark/</a:t>
            </a:r>
            <a:endParaRPr lang="en-US" dirty="0"/>
          </a:p>
          <a:p>
            <a:endParaRPr lang="en-US" dirty="0"/>
          </a:p>
        </p:txBody>
      </p:sp>
      <p:pic>
        <p:nvPicPr>
          <p:cNvPr id="21" name="Picture 20">
            <a:extLst>
              <a:ext uri="{FF2B5EF4-FFF2-40B4-BE49-F238E27FC236}">
                <a16:creationId xmlns:a16="http://schemas.microsoft.com/office/drawing/2014/main" id="{C525EE13-A32F-41AC-A62B-37DA51A3FB8F}"/>
              </a:ext>
            </a:extLst>
          </p:cNvPr>
          <p:cNvPicPr>
            <a:picLocks noChangeAspect="1"/>
          </p:cNvPicPr>
          <p:nvPr/>
        </p:nvPicPr>
        <p:blipFill>
          <a:blip r:embed="rId7"/>
          <a:stretch>
            <a:fillRect/>
          </a:stretch>
        </p:blipFill>
        <p:spPr>
          <a:xfrm>
            <a:off x="554688" y="3420886"/>
            <a:ext cx="362322" cy="361346"/>
          </a:xfrm>
          <a:prstGeom prst="rect">
            <a:avLst/>
          </a:prstGeom>
        </p:spPr>
      </p:pic>
    </p:spTree>
    <p:extLst>
      <p:ext uri="{BB962C8B-B14F-4D97-AF65-F5344CB8AC3E}">
        <p14:creationId xmlns:p14="http://schemas.microsoft.com/office/powerpoint/2010/main" val="35772034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4BE00D-332F-455A-9665-DED09EACDCB9}"/>
              </a:ext>
            </a:extLst>
          </p:cNvPr>
          <p:cNvSpPr>
            <a:spLocks noGrp="1"/>
          </p:cNvSpPr>
          <p:nvPr>
            <p:ph type="title"/>
          </p:nvPr>
        </p:nvSpPr>
        <p:spPr/>
        <p:txBody>
          <a:bodyPr/>
          <a:lstStyle/>
          <a:p>
            <a:r>
              <a:rPr lang="en-US" b="1" dirty="0"/>
              <a:t>Continuous Obstacles For Some</a:t>
            </a:r>
          </a:p>
        </p:txBody>
      </p:sp>
      <p:sp>
        <p:nvSpPr>
          <p:cNvPr id="6" name="Text Placeholder 5">
            <a:extLst>
              <a:ext uri="{FF2B5EF4-FFF2-40B4-BE49-F238E27FC236}">
                <a16:creationId xmlns:a16="http://schemas.microsoft.com/office/drawing/2014/main" id="{F00F0EFF-F0F9-40FB-B400-0B7CA73E0EE9}"/>
              </a:ext>
            </a:extLst>
          </p:cNvPr>
          <p:cNvSpPr>
            <a:spLocks noGrp="1"/>
          </p:cNvSpPr>
          <p:nvPr>
            <p:ph type="body" sz="quarter" idx="10"/>
          </p:nvPr>
        </p:nvSpPr>
        <p:spPr>
          <a:xfrm>
            <a:off x="269239" y="1189177"/>
            <a:ext cx="11653523" cy="4773614"/>
          </a:xfrm>
        </p:spPr>
        <p:txBody>
          <a:bodyPr/>
          <a:lstStyle/>
          <a:p>
            <a:pPr marL="285750" indent="-285750">
              <a:buFont typeface="Arial" panose="020B0604020202020204" pitchFamily="34" charset="0"/>
              <a:buChar char="•"/>
            </a:pPr>
            <a:r>
              <a:rPr lang="en-US" sz="2400" b="1" dirty="0"/>
              <a:t>Freeze Periods</a:t>
            </a:r>
            <a:r>
              <a:rPr lang="en-US" sz="2400" dirty="0"/>
              <a:t>: Some customers do not want continuous updates to their systems. This is especially true at the critical stages in their operations.</a:t>
            </a:r>
          </a:p>
          <a:p>
            <a:pPr marL="285750" indent="-285750">
              <a:buFont typeface="Arial" panose="020B0604020202020204" pitchFamily="34" charset="0"/>
              <a:buChar char="•"/>
            </a:pPr>
            <a:r>
              <a:rPr lang="en-US" sz="2400" b="1" dirty="0"/>
              <a:t>Regulatory</a:t>
            </a:r>
            <a:r>
              <a:rPr lang="en-US" sz="2400" dirty="0"/>
              <a:t>: In some domains, such as telecom and medical, regulations require extensive testing before new versions are allowed to enter the operations phase.</a:t>
            </a:r>
          </a:p>
          <a:p>
            <a:pPr marL="285750" indent="-285750">
              <a:buFont typeface="Arial" panose="020B0604020202020204" pitchFamily="34" charset="0"/>
              <a:buChar char="•"/>
            </a:pPr>
            <a:r>
              <a:rPr lang="en-US" sz="2400" b="1" u="sng" dirty="0">
                <a:highlight>
                  <a:srgbClr val="FFFF00"/>
                </a:highlight>
              </a:rPr>
              <a:t>Lack of test automation</a:t>
            </a:r>
            <a:r>
              <a:rPr lang="en-US" sz="2400" dirty="0"/>
              <a:t>: Lack of test automation leads to lack developer confidence and can prevent using continuous delivery.</a:t>
            </a:r>
          </a:p>
          <a:p>
            <a:pPr marL="285750" indent="-285750">
              <a:buFont typeface="Arial" panose="020B0604020202020204" pitchFamily="34" charset="0"/>
              <a:buChar char="•"/>
            </a:pPr>
            <a:r>
              <a:rPr lang="en-US" sz="2400" b="1" dirty="0"/>
              <a:t>Differences in environments</a:t>
            </a:r>
            <a:r>
              <a:rPr lang="en-US" sz="2400" dirty="0"/>
              <a:t>: Different environments used in development, testing and production can result in undetected issues slipping to the production environment.</a:t>
            </a:r>
          </a:p>
          <a:p>
            <a:pPr marL="285750" indent="-285750">
              <a:buFont typeface="Arial" panose="020B0604020202020204" pitchFamily="34" charset="0"/>
              <a:buChar char="•"/>
            </a:pPr>
            <a:r>
              <a:rPr lang="en-US" sz="2400" b="1" dirty="0"/>
              <a:t>Needing Human Verification</a:t>
            </a:r>
            <a:r>
              <a:rPr lang="en-US" sz="2400" dirty="0"/>
              <a:t>: Not all quality attributes can be verified with automation. These attributes require humans in the loop, slowing down the delivery pipeline.</a:t>
            </a:r>
          </a:p>
          <a:p>
            <a:endParaRPr lang="en-US" sz="1800" dirty="0"/>
          </a:p>
        </p:txBody>
      </p:sp>
    </p:spTree>
    <p:extLst>
      <p:ext uri="{BB962C8B-B14F-4D97-AF65-F5344CB8AC3E}">
        <p14:creationId xmlns:p14="http://schemas.microsoft.com/office/powerpoint/2010/main" val="11176141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Setup For Success</a:t>
            </a:r>
          </a:p>
        </p:txBody>
      </p:sp>
    </p:spTree>
    <p:extLst>
      <p:ext uri="{BB962C8B-B14F-4D97-AF65-F5344CB8AC3E}">
        <p14:creationId xmlns:p14="http://schemas.microsoft.com/office/powerpoint/2010/main" val="15050030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078E15-E51B-4923-A8DB-A4654C7475FF}"/>
              </a:ext>
            </a:extLst>
          </p:cNvPr>
          <p:cNvSpPr/>
          <p:nvPr/>
        </p:nvSpPr>
        <p:spPr bwMode="auto">
          <a:xfrm>
            <a:off x="5865091" y="1124524"/>
            <a:ext cx="6326909" cy="51753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D152697D-D332-44F2-A506-BA3FCD75B15B}"/>
              </a:ext>
            </a:extLst>
          </p:cNvPr>
          <p:cNvSpPr>
            <a:spLocks noGrp="1"/>
          </p:cNvSpPr>
          <p:nvPr>
            <p:ph type="body" sz="quarter" idx="10"/>
          </p:nvPr>
        </p:nvSpPr>
        <p:spPr>
          <a:xfrm>
            <a:off x="50330" y="1124524"/>
            <a:ext cx="5793232" cy="4727448"/>
          </a:xfrm>
        </p:spPr>
        <p:txBody>
          <a:bodyPr/>
          <a:lstStyle/>
          <a:p>
            <a:r>
              <a:rPr lang="en-US" sz="3600" b="1" dirty="0"/>
              <a:t>Love what you do</a:t>
            </a:r>
          </a:p>
          <a:p>
            <a:r>
              <a:rPr lang="en-US" sz="3600" dirty="0"/>
              <a:t>Do the hard stuff first</a:t>
            </a:r>
          </a:p>
          <a:p>
            <a:r>
              <a:rPr lang="en-US" sz="3600" dirty="0"/>
              <a:t>Overcome challenges and GROW</a:t>
            </a:r>
          </a:p>
          <a:p>
            <a:r>
              <a:rPr lang="en-US" sz="3600" dirty="0"/>
              <a:t>Learn your environment</a:t>
            </a:r>
          </a:p>
          <a:p>
            <a:r>
              <a:rPr lang="en-US" sz="3600" dirty="0"/>
              <a:t>Harness your creative energy</a:t>
            </a:r>
          </a:p>
          <a:p>
            <a:r>
              <a:rPr lang="en-US" sz="3600" dirty="0"/>
              <a:t>Deliver early and often</a:t>
            </a:r>
          </a:p>
        </p:txBody>
      </p:sp>
      <p:sp>
        <p:nvSpPr>
          <p:cNvPr id="3" name="Title 2">
            <a:extLst>
              <a:ext uri="{FF2B5EF4-FFF2-40B4-BE49-F238E27FC236}">
                <a16:creationId xmlns:a16="http://schemas.microsoft.com/office/drawing/2014/main" id="{9C0879B0-6380-45F2-BAEB-E47E8546284A}"/>
              </a:ext>
            </a:extLst>
          </p:cNvPr>
          <p:cNvSpPr>
            <a:spLocks noGrp="1"/>
          </p:cNvSpPr>
          <p:nvPr>
            <p:ph type="title"/>
          </p:nvPr>
        </p:nvSpPr>
        <p:spPr/>
        <p:txBody>
          <a:bodyPr/>
          <a:lstStyle/>
          <a:p>
            <a:r>
              <a:rPr lang="en-US" dirty="0"/>
              <a:t>Dynamics 365 Hello World in Production</a:t>
            </a:r>
          </a:p>
        </p:txBody>
      </p:sp>
      <p:pic>
        <p:nvPicPr>
          <p:cNvPr id="34820" name="Picture 4" descr="http://www.unmuseum.org/notescurator/bbs_tradewars.jpg">
            <a:extLst>
              <a:ext uri="{FF2B5EF4-FFF2-40B4-BE49-F238E27FC236}">
                <a16:creationId xmlns:a16="http://schemas.microsoft.com/office/drawing/2014/main" id="{08B60E75-D5F4-474D-B0BD-C6B617E3E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622" y="1211118"/>
            <a:ext cx="6082318" cy="35382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3B138C1-FCAB-4EDE-A846-9E494D4EC7B4}"/>
              </a:ext>
            </a:extLst>
          </p:cNvPr>
          <p:cNvSpPr/>
          <p:nvPr/>
        </p:nvSpPr>
        <p:spPr>
          <a:xfrm>
            <a:off x="5976622" y="4822541"/>
            <a:ext cx="6082317" cy="1477328"/>
          </a:xfrm>
          <a:prstGeom prst="rect">
            <a:avLst/>
          </a:prstGeom>
        </p:spPr>
        <p:txBody>
          <a:bodyPr wrap="square">
            <a:spAutoFit/>
          </a:bodyPr>
          <a:lstStyle/>
          <a:p>
            <a:r>
              <a:rPr lang="en-US" dirty="0">
                <a:solidFill>
                  <a:schemeClr val="bg1"/>
                </a:solidFill>
              </a:rPr>
              <a:t>During the height of its popularity in the early 1990s, Trade Wars was the preeminent BBS door game, played by thriving tens of thousands of users around the world who would dial up with phone modems into the night after everyone had gone to sleep.</a:t>
            </a:r>
          </a:p>
        </p:txBody>
      </p:sp>
    </p:spTree>
    <p:extLst>
      <p:ext uri="{BB962C8B-B14F-4D97-AF65-F5344CB8AC3E}">
        <p14:creationId xmlns:p14="http://schemas.microsoft.com/office/powerpoint/2010/main" val="17242809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EF8762-5817-4777-9269-2CCFAF59F055}"/>
              </a:ext>
            </a:extLst>
          </p:cNvPr>
          <p:cNvSpPr>
            <a:spLocks noGrp="1"/>
          </p:cNvSpPr>
          <p:nvPr>
            <p:ph type="title"/>
          </p:nvPr>
        </p:nvSpPr>
        <p:spPr/>
        <p:txBody>
          <a:bodyPr/>
          <a:lstStyle/>
          <a:p>
            <a:r>
              <a:rPr lang="en-US" dirty="0"/>
              <a:t>Are You Setup For Success?	</a:t>
            </a:r>
          </a:p>
        </p:txBody>
      </p:sp>
      <p:graphicFrame>
        <p:nvGraphicFramePr>
          <p:cNvPr id="4" name="Table 3">
            <a:extLst>
              <a:ext uri="{FF2B5EF4-FFF2-40B4-BE49-F238E27FC236}">
                <a16:creationId xmlns:a16="http://schemas.microsoft.com/office/drawing/2014/main" id="{322A3836-C98C-4841-B4FF-F3C0B2EB0D45}"/>
              </a:ext>
            </a:extLst>
          </p:cNvPr>
          <p:cNvGraphicFramePr>
            <a:graphicFrameLocks noGrp="1"/>
          </p:cNvGraphicFramePr>
          <p:nvPr>
            <p:extLst>
              <p:ext uri="{D42A27DB-BD31-4B8C-83A1-F6EECF244321}">
                <p14:modId xmlns:p14="http://schemas.microsoft.com/office/powerpoint/2010/main" val="1011315660"/>
              </p:ext>
            </p:extLst>
          </p:nvPr>
        </p:nvGraphicFramePr>
        <p:xfrm>
          <a:off x="269240" y="1052944"/>
          <a:ext cx="11655840" cy="5133976"/>
        </p:xfrm>
        <a:graphic>
          <a:graphicData uri="http://schemas.openxmlformats.org/drawingml/2006/table">
            <a:tbl>
              <a:tblPr firstRow="1" bandRow="1">
                <a:tableStyleId>{F5AB1C69-6EDB-4FF4-983F-18BD219EF322}</a:tableStyleId>
              </a:tblPr>
              <a:tblGrid>
                <a:gridCol w="5198687">
                  <a:extLst>
                    <a:ext uri="{9D8B030D-6E8A-4147-A177-3AD203B41FA5}">
                      <a16:colId xmlns:a16="http://schemas.microsoft.com/office/drawing/2014/main" val="829848935"/>
                    </a:ext>
                  </a:extLst>
                </a:gridCol>
                <a:gridCol w="3445485">
                  <a:extLst>
                    <a:ext uri="{9D8B030D-6E8A-4147-A177-3AD203B41FA5}">
                      <a16:colId xmlns:a16="http://schemas.microsoft.com/office/drawing/2014/main" val="1617882203"/>
                    </a:ext>
                  </a:extLst>
                </a:gridCol>
                <a:gridCol w="3011668">
                  <a:extLst>
                    <a:ext uri="{9D8B030D-6E8A-4147-A177-3AD203B41FA5}">
                      <a16:colId xmlns:a16="http://schemas.microsoft.com/office/drawing/2014/main" val="211271267"/>
                    </a:ext>
                  </a:extLst>
                </a:gridCol>
              </a:tblGrid>
              <a:tr h="372060">
                <a:tc>
                  <a:txBody>
                    <a:bodyPr/>
                    <a:lstStyle/>
                    <a:p>
                      <a:r>
                        <a:rPr lang="en-US" sz="2400" dirty="0"/>
                        <a:t>Metric</a:t>
                      </a:r>
                    </a:p>
                  </a:txBody>
                  <a:tcPr/>
                </a:tc>
                <a:tc>
                  <a:txBody>
                    <a:bodyPr/>
                    <a:lstStyle/>
                    <a:p>
                      <a:r>
                        <a:rPr lang="en-US" sz="2400" dirty="0"/>
                        <a:t>Success</a:t>
                      </a:r>
                    </a:p>
                  </a:txBody>
                  <a:tcPr/>
                </a:tc>
                <a:tc>
                  <a:txBody>
                    <a:bodyPr/>
                    <a:lstStyle/>
                    <a:p>
                      <a:r>
                        <a:rPr lang="en-US" sz="2400" dirty="0"/>
                        <a:t>No Success</a:t>
                      </a:r>
                    </a:p>
                  </a:txBody>
                  <a:tcPr/>
                </a:tc>
                <a:extLst>
                  <a:ext uri="{0D108BD9-81ED-4DB2-BD59-A6C34878D82A}">
                    <a16:rowId xmlns:a16="http://schemas.microsoft.com/office/drawing/2014/main" val="4219558915"/>
                  </a:ext>
                </a:extLst>
              </a:tr>
              <a:tr h="372060">
                <a:tc>
                  <a:txBody>
                    <a:bodyPr/>
                    <a:lstStyle/>
                    <a:p>
                      <a:r>
                        <a:rPr lang="en-US" sz="2400" dirty="0"/>
                        <a:t>Team member’s energy level</a:t>
                      </a:r>
                    </a:p>
                  </a:txBody>
                  <a:tcPr/>
                </a:tc>
                <a:tc>
                  <a:txBody>
                    <a:bodyPr/>
                    <a:lstStyle/>
                    <a:p>
                      <a:r>
                        <a:rPr lang="en-US" sz="2400" dirty="0"/>
                        <a:t>High</a:t>
                      </a:r>
                    </a:p>
                  </a:txBody>
                  <a:tcPr/>
                </a:tc>
                <a:tc>
                  <a:txBody>
                    <a:bodyPr/>
                    <a:lstStyle/>
                    <a:p>
                      <a:r>
                        <a:rPr lang="en-US" sz="2400" dirty="0"/>
                        <a:t>Low</a:t>
                      </a:r>
                    </a:p>
                  </a:txBody>
                  <a:tcPr/>
                </a:tc>
                <a:extLst>
                  <a:ext uri="{0D108BD9-81ED-4DB2-BD59-A6C34878D82A}">
                    <a16:rowId xmlns:a16="http://schemas.microsoft.com/office/drawing/2014/main" val="3269623575"/>
                  </a:ext>
                </a:extLst>
              </a:tr>
              <a:tr h="372060">
                <a:tc>
                  <a:txBody>
                    <a:bodyPr/>
                    <a:lstStyle/>
                    <a:p>
                      <a:r>
                        <a:rPr lang="en-US" sz="2400" dirty="0"/>
                        <a:t>Effective Meetings (Agenda, </a:t>
                      </a:r>
                      <a:br>
                        <a:rPr lang="en-US" sz="2400" dirty="0"/>
                      </a:br>
                      <a:r>
                        <a:rPr lang="en-US" sz="2400" dirty="0"/>
                        <a:t>On Time, Tasks, Names, Dates)</a:t>
                      </a:r>
                    </a:p>
                  </a:txBody>
                  <a:tcPr/>
                </a:tc>
                <a:tc>
                  <a:txBody>
                    <a:bodyPr/>
                    <a:lstStyle/>
                    <a:p>
                      <a:r>
                        <a:rPr lang="en-US" sz="2400" dirty="0"/>
                        <a:t>Yes</a:t>
                      </a:r>
                    </a:p>
                  </a:txBody>
                  <a:tcPr/>
                </a:tc>
                <a:tc>
                  <a:txBody>
                    <a:bodyPr/>
                    <a:lstStyle/>
                    <a:p>
                      <a:r>
                        <a:rPr lang="en-US" sz="2400" dirty="0"/>
                        <a:t>No</a:t>
                      </a:r>
                    </a:p>
                  </a:txBody>
                  <a:tcPr/>
                </a:tc>
                <a:extLst>
                  <a:ext uri="{0D108BD9-81ED-4DB2-BD59-A6C34878D82A}">
                    <a16:rowId xmlns:a16="http://schemas.microsoft.com/office/drawing/2014/main" val="579157327"/>
                  </a:ext>
                </a:extLst>
              </a:tr>
              <a:tr h="372060">
                <a:tc>
                  <a:txBody>
                    <a:bodyPr/>
                    <a:lstStyle/>
                    <a:p>
                      <a:r>
                        <a:rPr lang="en-US" sz="2400" dirty="0"/>
                        <a:t>Is Delivering value everyone’s job?</a:t>
                      </a:r>
                    </a:p>
                  </a:txBody>
                  <a:tcPr/>
                </a:tc>
                <a:tc>
                  <a:txBody>
                    <a:bodyPr/>
                    <a:lstStyle/>
                    <a:p>
                      <a:r>
                        <a:rPr lang="en-US" sz="2400" dirty="0"/>
                        <a:t>Yes</a:t>
                      </a:r>
                    </a:p>
                  </a:txBody>
                  <a:tcPr/>
                </a:tc>
                <a:tc>
                  <a:txBody>
                    <a:bodyPr/>
                    <a:lstStyle/>
                    <a:p>
                      <a:r>
                        <a:rPr lang="en-US" sz="2400" dirty="0"/>
                        <a:t>No</a:t>
                      </a:r>
                    </a:p>
                  </a:txBody>
                  <a:tcPr/>
                </a:tc>
                <a:extLst>
                  <a:ext uri="{0D108BD9-81ED-4DB2-BD59-A6C34878D82A}">
                    <a16:rowId xmlns:a16="http://schemas.microsoft.com/office/drawing/2014/main" val="783138601"/>
                  </a:ext>
                </a:extLst>
              </a:tr>
              <a:tr h="372060">
                <a:tc>
                  <a:txBody>
                    <a:bodyPr/>
                    <a:lstStyle/>
                    <a:p>
                      <a:r>
                        <a:rPr lang="en-US" sz="2400" dirty="0"/>
                        <a:t>Are there consequences for failure?</a:t>
                      </a:r>
                    </a:p>
                  </a:txBody>
                  <a:tcPr/>
                </a:tc>
                <a:tc>
                  <a:txBody>
                    <a:bodyPr/>
                    <a:lstStyle/>
                    <a:p>
                      <a:r>
                        <a:rPr lang="en-US" sz="2400" dirty="0"/>
                        <a:t>Yes</a:t>
                      </a:r>
                    </a:p>
                  </a:txBody>
                  <a:tcPr/>
                </a:tc>
                <a:tc>
                  <a:txBody>
                    <a:bodyPr/>
                    <a:lstStyle/>
                    <a:p>
                      <a:r>
                        <a:rPr lang="en-US" sz="2400" dirty="0"/>
                        <a:t>No</a:t>
                      </a:r>
                    </a:p>
                  </a:txBody>
                  <a:tcPr/>
                </a:tc>
                <a:extLst>
                  <a:ext uri="{0D108BD9-81ED-4DB2-BD59-A6C34878D82A}">
                    <a16:rowId xmlns:a16="http://schemas.microsoft.com/office/drawing/2014/main" val="1276010520"/>
                  </a:ext>
                </a:extLst>
              </a:tr>
              <a:tr h="372060">
                <a:tc>
                  <a:txBody>
                    <a:bodyPr/>
                    <a:lstStyle/>
                    <a:p>
                      <a:r>
                        <a:rPr lang="en-US" sz="2400" dirty="0"/>
                        <a:t>Requirements</a:t>
                      </a:r>
                    </a:p>
                  </a:txBody>
                  <a:tcPr/>
                </a:tc>
                <a:tc>
                  <a:txBody>
                    <a:bodyPr/>
                    <a:lstStyle/>
                    <a:p>
                      <a:r>
                        <a:rPr lang="en-US" sz="2400" dirty="0"/>
                        <a:t>Real Users</a:t>
                      </a:r>
                    </a:p>
                  </a:txBody>
                  <a:tcPr/>
                </a:tc>
                <a:tc>
                  <a:txBody>
                    <a:bodyPr/>
                    <a:lstStyle/>
                    <a:p>
                      <a:r>
                        <a:rPr lang="en-US" sz="2400" dirty="0"/>
                        <a:t>Proxies</a:t>
                      </a:r>
                    </a:p>
                  </a:txBody>
                  <a:tcPr/>
                </a:tc>
                <a:extLst>
                  <a:ext uri="{0D108BD9-81ED-4DB2-BD59-A6C34878D82A}">
                    <a16:rowId xmlns:a16="http://schemas.microsoft.com/office/drawing/2014/main" val="907061724"/>
                  </a:ext>
                </a:extLst>
              </a:tr>
              <a:tr h="372060">
                <a:tc>
                  <a:txBody>
                    <a:bodyPr/>
                    <a:lstStyle/>
                    <a:p>
                      <a:r>
                        <a:rPr lang="en-US" sz="2400" dirty="0"/>
                        <a:t>Facilities</a:t>
                      </a:r>
                    </a:p>
                  </a:txBody>
                  <a:tcPr/>
                </a:tc>
                <a:tc>
                  <a:txBody>
                    <a:bodyPr/>
                    <a:lstStyle/>
                    <a:p>
                      <a:r>
                        <a:rPr lang="en-US" sz="2400" dirty="0"/>
                        <a:t>War Room</a:t>
                      </a:r>
                    </a:p>
                  </a:txBody>
                  <a:tcPr/>
                </a:tc>
                <a:tc>
                  <a:txBody>
                    <a:bodyPr/>
                    <a:lstStyle/>
                    <a:p>
                      <a:r>
                        <a:rPr lang="en-US" sz="2400" dirty="0"/>
                        <a:t>Cubes</a:t>
                      </a:r>
                    </a:p>
                  </a:txBody>
                  <a:tcPr/>
                </a:tc>
                <a:extLst>
                  <a:ext uri="{0D108BD9-81ED-4DB2-BD59-A6C34878D82A}">
                    <a16:rowId xmlns:a16="http://schemas.microsoft.com/office/drawing/2014/main" val="477237433"/>
                  </a:ext>
                </a:extLst>
              </a:tr>
              <a:tr h="372060">
                <a:tc>
                  <a:txBody>
                    <a:bodyPr/>
                    <a:lstStyle/>
                    <a:p>
                      <a:r>
                        <a:rPr lang="en-US" sz="2400" dirty="0"/>
                        <a:t>Infrastructure/Tools/Processes</a:t>
                      </a:r>
                    </a:p>
                  </a:txBody>
                  <a:tcPr/>
                </a:tc>
                <a:tc>
                  <a:txBody>
                    <a:bodyPr/>
                    <a:lstStyle/>
                    <a:p>
                      <a:r>
                        <a:rPr lang="en-US" sz="2400" dirty="0"/>
                        <a:t>Working</a:t>
                      </a:r>
                    </a:p>
                  </a:txBody>
                  <a:tcPr/>
                </a:tc>
                <a:tc>
                  <a:txBody>
                    <a:bodyPr/>
                    <a:lstStyle/>
                    <a:p>
                      <a:r>
                        <a:rPr lang="en-US" sz="2400" dirty="0"/>
                        <a:t>Work Arounds</a:t>
                      </a:r>
                    </a:p>
                  </a:txBody>
                  <a:tcPr/>
                </a:tc>
                <a:extLst>
                  <a:ext uri="{0D108BD9-81ED-4DB2-BD59-A6C34878D82A}">
                    <a16:rowId xmlns:a16="http://schemas.microsoft.com/office/drawing/2014/main" val="2960935167"/>
                  </a:ext>
                </a:extLst>
              </a:tr>
              <a:tr h="372060">
                <a:tc>
                  <a:txBody>
                    <a:bodyPr/>
                    <a:lstStyle/>
                    <a:p>
                      <a:r>
                        <a:rPr lang="en-US" sz="2400" dirty="0"/>
                        <a:t>Production Deploy</a:t>
                      </a:r>
                    </a:p>
                  </a:txBody>
                  <a:tcPr/>
                </a:tc>
                <a:tc>
                  <a:txBody>
                    <a:bodyPr/>
                    <a:lstStyle/>
                    <a:p>
                      <a:r>
                        <a:rPr lang="en-US" sz="2400" dirty="0"/>
                        <a:t>Working</a:t>
                      </a:r>
                    </a:p>
                  </a:txBody>
                  <a:tcPr/>
                </a:tc>
                <a:tc>
                  <a:txBody>
                    <a:bodyPr/>
                    <a:lstStyle/>
                    <a:p>
                      <a:r>
                        <a:rPr lang="en-US" sz="2400" dirty="0"/>
                        <a:t>Waiting</a:t>
                      </a:r>
                    </a:p>
                  </a:txBody>
                  <a:tcPr/>
                </a:tc>
                <a:extLst>
                  <a:ext uri="{0D108BD9-81ED-4DB2-BD59-A6C34878D82A}">
                    <a16:rowId xmlns:a16="http://schemas.microsoft.com/office/drawing/2014/main" val="1954960320"/>
                  </a:ext>
                </a:extLst>
              </a:tr>
              <a:tr h="653416">
                <a:tc>
                  <a:txBody>
                    <a:bodyPr/>
                    <a:lstStyle/>
                    <a:p>
                      <a:r>
                        <a:rPr lang="en-US" sz="2400" dirty="0"/>
                        <a:t>Collaboration tools</a:t>
                      </a:r>
                    </a:p>
                  </a:txBody>
                  <a:tcPr/>
                </a:tc>
                <a:tc>
                  <a:txBody>
                    <a:bodyPr/>
                    <a:lstStyle/>
                    <a:p>
                      <a:r>
                        <a:rPr lang="en-US" sz="2400" dirty="0"/>
                        <a:t>Concurrent</a:t>
                      </a:r>
                    </a:p>
                  </a:txBody>
                  <a:tcPr/>
                </a:tc>
                <a:tc>
                  <a:txBody>
                    <a:bodyPr/>
                    <a:lstStyle/>
                    <a:p>
                      <a:r>
                        <a:rPr lang="en-US" sz="2400" dirty="0"/>
                        <a:t>Sequential</a:t>
                      </a:r>
                    </a:p>
                  </a:txBody>
                  <a:tcPr/>
                </a:tc>
                <a:extLst>
                  <a:ext uri="{0D108BD9-81ED-4DB2-BD59-A6C34878D82A}">
                    <a16:rowId xmlns:a16="http://schemas.microsoft.com/office/drawing/2014/main" val="2741332572"/>
                  </a:ext>
                </a:extLst>
              </a:tr>
            </a:tbl>
          </a:graphicData>
        </a:graphic>
      </p:graphicFrame>
    </p:spTree>
    <p:extLst>
      <p:ext uri="{BB962C8B-B14F-4D97-AF65-F5344CB8AC3E}">
        <p14:creationId xmlns:p14="http://schemas.microsoft.com/office/powerpoint/2010/main" val="16856048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AC5ABC-00C9-4FCD-BEB9-5491E190085F}"/>
              </a:ext>
            </a:extLst>
          </p:cNvPr>
          <p:cNvSpPr/>
          <p:nvPr/>
        </p:nvSpPr>
        <p:spPr bwMode="auto">
          <a:xfrm>
            <a:off x="7913978" y="1891819"/>
            <a:ext cx="3395929" cy="4293224"/>
          </a:xfrm>
          <a:prstGeom prst="rect">
            <a:avLst/>
          </a:prstGeom>
          <a:solidFill>
            <a:srgbClr val="92D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29E3443-3940-4A46-BC70-957710D5EE1E}"/>
              </a:ext>
            </a:extLst>
          </p:cNvPr>
          <p:cNvSpPr/>
          <p:nvPr/>
        </p:nvSpPr>
        <p:spPr bwMode="auto">
          <a:xfrm>
            <a:off x="4177968" y="1891819"/>
            <a:ext cx="3388362" cy="4293224"/>
          </a:xfrm>
          <a:prstGeom prst="rect">
            <a:avLst/>
          </a:prstGeom>
          <a:solidFill>
            <a:srgbClr val="92D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F507FA99-FB8D-4753-8E38-7A0E91F30B1F}"/>
              </a:ext>
            </a:extLst>
          </p:cNvPr>
          <p:cNvSpPr/>
          <p:nvPr/>
        </p:nvSpPr>
        <p:spPr bwMode="auto">
          <a:xfrm>
            <a:off x="441959" y="1891819"/>
            <a:ext cx="3388361" cy="4293224"/>
          </a:xfrm>
          <a:prstGeom prst="rect">
            <a:avLst/>
          </a:prstGeom>
          <a:solidFill>
            <a:srgbClr val="92D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26D353A-91FF-4E9D-85AF-E5672397FD64}"/>
              </a:ext>
            </a:extLst>
          </p:cNvPr>
          <p:cNvSpPr>
            <a:spLocks noGrp="1"/>
          </p:cNvSpPr>
          <p:nvPr>
            <p:ph type="title"/>
          </p:nvPr>
        </p:nvSpPr>
        <p:spPr/>
        <p:txBody>
          <a:bodyPr/>
          <a:lstStyle/>
          <a:p>
            <a:r>
              <a:rPr lang="en-US" dirty="0"/>
              <a:t>Building Blocks for CI / CD </a:t>
            </a:r>
          </a:p>
        </p:txBody>
      </p:sp>
      <p:sp>
        <p:nvSpPr>
          <p:cNvPr id="3" name="Arrow: Pentagon 2">
            <a:extLst>
              <a:ext uri="{FF2B5EF4-FFF2-40B4-BE49-F238E27FC236}">
                <a16:creationId xmlns:a16="http://schemas.microsoft.com/office/drawing/2014/main" id="{53B08F09-693E-4E69-A37F-B2A5F6835AD0}"/>
              </a:ext>
            </a:extLst>
          </p:cNvPr>
          <p:cNvSpPr/>
          <p:nvPr/>
        </p:nvSpPr>
        <p:spPr bwMode="auto">
          <a:xfrm>
            <a:off x="7913978" y="1189176"/>
            <a:ext cx="3736010" cy="690018"/>
          </a:xfrm>
          <a:prstGeom prst="homePlat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chemeClr val="tx2"/>
                </a:solidFill>
                <a:ea typeface="Segoe UI" pitchFamily="34" charset="0"/>
                <a:cs typeface="Segoe UI" pitchFamily="34" charset="0"/>
              </a:rPr>
              <a:t>Tools &amp; Technology</a:t>
            </a:r>
          </a:p>
        </p:txBody>
      </p:sp>
      <p:sp>
        <p:nvSpPr>
          <p:cNvPr id="4" name="Arrow: Pentagon 3">
            <a:extLst>
              <a:ext uri="{FF2B5EF4-FFF2-40B4-BE49-F238E27FC236}">
                <a16:creationId xmlns:a16="http://schemas.microsoft.com/office/drawing/2014/main" id="{1C09BCCB-2E19-464F-BB54-DAC552634543}"/>
              </a:ext>
            </a:extLst>
          </p:cNvPr>
          <p:cNvSpPr/>
          <p:nvPr/>
        </p:nvSpPr>
        <p:spPr bwMode="auto">
          <a:xfrm>
            <a:off x="4177969" y="1189176"/>
            <a:ext cx="3736009" cy="690018"/>
          </a:xfrm>
          <a:prstGeom prst="homePlat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chemeClr val="tx2"/>
                </a:solidFill>
                <a:ea typeface="Segoe UI" pitchFamily="34" charset="0"/>
                <a:cs typeface="Segoe UI" pitchFamily="34" charset="0"/>
              </a:rPr>
              <a:t>Process &amp; Practices</a:t>
            </a:r>
          </a:p>
        </p:txBody>
      </p:sp>
      <p:sp>
        <p:nvSpPr>
          <p:cNvPr id="5" name="Arrow: Pentagon 4">
            <a:extLst>
              <a:ext uri="{FF2B5EF4-FFF2-40B4-BE49-F238E27FC236}">
                <a16:creationId xmlns:a16="http://schemas.microsoft.com/office/drawing/2014/main" id="{549E6ED7-AA1A-4542-8E19-E9C24990BC1C}"/>
              </a:ext>
            </a:extLst>
          </p:cNvPr>
          <p:cNvSpPr/>
          <p:nvPr/>
        </p:nvSpPr>
        <p:spPr bwMode="auto">
          <a:xfrm>
            <a:off x="441960" y="1189176"/>
            <a:ext cx="3736010" cy="690018"/>
          </a:xfrm>
          <a:prstGeom prst="homePlat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chemeClr val="tx2"/>
                </a:solidFill>
                <a:ea typeface="Segoe UI" pitchFamily="34" charset="0"/>
                <a:cs typeface="Segoe UI" pitchFamily="34" charset="0"/>
              </a:rPr>
              <a:t>People &amp; Culture</a:t>
            </a:r>
          </a:p>
        </p:txBody>
      </p:sp>
      <p:sp>
        <p:nvSpPr>
          <p:cNvPr id="9" name="Rectangle 8">
            <a:extLst>
              <a:ext uri="{FF2B5EF4-FFF2-40B4-BE49-F238E27FC236}">
                <a16:creationId xmlns:a16="http://schemas.microsoft.com/office/drawing/2014/main" id="{F7318E3F-3E99-443F-AD6C-4CEB000F46AE}"/>
              </a:ext>
            </a:extLst>
          </p:cNvPr>
          <p:cNvSpPr/>
          <p:nvPr/>
        </p:nvSpPr>
        <p:spPr>
          <a:xfrm>
            <a:off x="441958" y="1948132"/>
            <a:ext cx="3388362" cy="2862322"/>
          </a:xfrm>
          <a:prstGeom prst="rect">
            <a:avLst/>
          </a:prstGeom>
        </p:spPr>
        <p:txBody>
          <a:bodyPr wrap="square">
            <a:spAutoFit/>
          </a:bodyPr>
          <a:lstStyle/>
          <a:p>
            <a:pPr marL="285750" indent="-285750">
              <a:buFont typeface="Arial" panose="020B0604020202020204" pitchFamily="34" charset="0"/>
              <a:buChar char="•"/>
            </a:pPr>
            <a:r>
              <a:rPr lang="en-US" dirty="0"/>
              <a:t>Change is good</a:t>
            </a:r>
          </a:p>
          <a:p>
            <a:pPr marL="285750" indent="-285750">
              <a:buFont typeface="Arial" panose="020B0604020202020204" pitchFamily="34" charset="0"/>
              <a:buChar char="•"/>
            </a:pPr>
            <a:r>
              <a:rPr lang="en-US" dirty="0"/>
              <a:t>Leadership understands the costs and benefits Be flexible and open minded</a:t>
            </a:r>
          </a:p>
          <a:p>
            <a:pPr marL="285750" indent="-285750">
              <a:buFont typeface="Arial" panose="020B0604020202020204" pitchFamily="34" charset="0"/>
              <a:buChar char="•"/>
            </a:pPr>
            <a:r>
              <a:rPr lang="en-US" dirty="0"/>
              <a:t>Give it time to work</a:t>
            </a:r>
          </a:p>
          <a:p>
            <a:pPr marL="285750" indent="-285750">
              <a:buFont typeface="Arial" panose="020B0604020202020204" pitchFamily="34" charset="0"/>
              <a:buChar char="•"/>
            </a:pPr>
            <a:r>
              <a:rPr lang="en-US" dirty="0"/>
              <a:t>Change is opportunity not a threat.</a:t>
            </a:r>
          </a:p>
          <a:p>
            <a:pPr marL="285750" indent="-285750">
              <a:buFont typeface="Arial" panose="020B0604020202020204" pitchFamily="34" charset="0"/>
              <a:buChar char="•"/>
            </a:pPr>
            <a:r>
              <a:rPr lang="en-US" dirty="0"/>
              <a:t>Company has your back even if things don’t go smoothly </a:t>
            </a:r>
          </a:p>
        </p:txBody>
      </p:sp>
      <p:sp>
        <p:nvSpPr>
          <p:cNvPr id="10" name="Rectangle 9">
            <a:extLst>
              <a:ext uri="{FF2B5EF4-FFF2-40B4-BE49-F238E27FC236}">
                <a16:creationId xmlns:a16="http://schemas.microsoft.com/office/drawing/2014/main" id="{E464B40C-06FA-4F37-AD2B-EE2C8D1955DF}"/>
              </a:ext>
            </a:extLst>
          </p:cNvPr>
          <p:cNvSpPr/>
          <p:nvPr/>
        </p:nvSpPr>
        <p:spPr>
          <a:xfrm>
            <a:off x="4177967" y="1948132"/>
            <a:ext cx="3388363" cy="4247317"/>
          </a:xfrm>
          <a:prstGeom prst="rect">
            <a:avLst/>
          </a:prstGeom>
        </p:spPr>
        <p:txBody>
          <a:bodyPr wrap="square">
            <a:spAutoFit/>
          </a:bodyPr>
          <a:lstStyle/>
          <a:p>
            <a:pPr marL="285750" indent="-285750">
              <a:buFont typeface="Arial" panose="020B0604020202020204" pitchFamily="34" charset="0"/>
              <a:buChar char="•"/>
            </a:pPr>
            <a:r>
              <a:rPr lang="en-US" dirty="0"/>
              <a:t>Incorporate DEVs early with BAs to validate requirements and proposed solutions</a:t>
            </a:r>
          </a:p>
          <a:p>
            <a:pPr marL="285750" indent="-285750">
              <a:buFont typeface="Arial" panose="020B0604020202020204" pitchFamily="34" charset="0"/>
              <a:buChar char="•"/>
            </a:pPr>
            <a:r>
              <a:rPr lang="en-US" dirty="0"/>
              <a:t>Invest in test cases for long term gains.</a:t>
            </a:r>
          </a:p>
          <a:p>
            <a:pPr marL="285750" indent="-285750">
              <a:buFont typeface="Arial" panose="020B0604020202020204" pitchFamily="34" charset="0"/>
              <a:buChar char="•"/>
            </a:pPr>
            <a:r>
              <a:rPr lang="en-US" dirty="0"/>
              <a:t>A failed test is a positive result. The earlier you find issues, the faster you can resolve them.</a:t>
            </a:r>
          </a:p>
          <a:p>
            <a:pPr marL="285750" indent="-285750">
              <a:buFont typeface="Arial" panose="020B0604020202020204" pitchFamily="34" charset="0"/>
              <a:buChar char="•"/>
            </a:pPr>
            <a:r>
              <a:rPr lang="en-US" dirty="0"/>
              <a:t>Don’t punish but reward good performance.</a:t>
            </a:r>
          </a:p>
          <a:p>
            <a:pPr marL="285750" indent="-285750">
              <a:buFont typeface="Arial" panose="020B0604020202020204" pitchFamily="34" charset="0"/>
              <a:buChar char="•"/>
            </a:pPr>
            <a:r>
              <a:rPr lang="en-US" dirty="0"/>
              <a:t>Don’t blame or pick on employees for occasionally breaking the build.</a:t>
            </a:r>
          </a:p>
        </p:txBody>
      </p:sp>
      <p:sp>
        <p:nvSpPr>
          <p:cNvPr id="12" name="Rectangle 11">
            <a:extLst>
              <a:ext uri="{FF2B5EF4-FFF2-40B4-BE49-F238E27FC236}">
                <a16:creationId xmlns:a16="http://schemas.microsoft.com/office/drawing/2014/main" id="{6B2DF51C-6682-4B09-8361-19A035AC1769}"/>
              </a:ext>
            </a:extLst>
          </p:cNvPr>
          <p:cNvSpPr/>
          <p:nvPr/>
        </p:nvSpPr>
        <p:spPr>
          <a:xfrm>
            <a:off x="7913977" y="1948132"/>
            <a:ext cx="3395930" cy="4247317"/>
          </a:xfrm>
          <a:prstGeom prst="rect">
            <a:avLst/>
          </a:prstGeom>
        </p:spPr>
        <p:txBody>
          <a:bodyPr wrap="square">
            <a:spAutoFit/>
          </a:bodyPr>
          <a:lstStyle/>
          <a:p>
            <a:pPr marL="285750" indent="-285750">
              <a:buFont typeface="Arial" panose="020B0604020202020204" pitchFamily="34" charset="0"/>
              <a:buChar char="•"/>
            </a:pPr>
            <a:r>
              <a:rPr lang="en-US" dirty="0"/>
              <a:t>Story / Requirements Management</a:t>
            </a:r>
          </a:p>
          <a:p>
            <a:pPr marL="285750" indent="-285750">
              <a:buFont typeface="Arial" panose="020B0604020202020204" pitchFamily="34" charset="0"/>
              <a:buChar char="•"/>
            </a:pPr>
            <a:r>
              <a:rPr lang="en-US" dirty="0"/>
              <a:t>Visual Studio</a:t>
            </a:r>
          </a:p>
          <a:p>
            <a:pPr marL="285750" indent="-285750">
              <a:buFont typeface="Arial" panose="020B0604020202020204" pitchFamily="34" charset="0"/>
              <a:buChar char="•"/>
            </a:pPr>
            <a:r>
              <a:rPr lang="en-US" dirty="0" err="1"/>
              <a:t>XrmToolbox</a:t>
            </a:r>
            <a:endParaRPr lang="en-US" dirty="0"/>
          </a:p>
          <a:p>
            <a:pPr marL="285750" indent="-285750">
              <a:buFont typeface="Arial" panose="020B0604020202020204" pitchFamily="34" charset="0"/>
              <a:buChar char="•"/>
            </a:pPr>
            <a:r>
              <a:rPr lang="en-US" dirty="0"/>
              <a:t>Ribbon Workbench</a:t>
            </a:r>
          </a:p>
          <a:p>
            <a:pPr marL="285750" indent="-285750">
              <a:buFont typeface="Arial" panose="020B0604020202020204" pitchFamily="34" charset="0"/>
              <a:buChar char="•"/>
            </a:pPr>
            <a:r>
              <a:rPr lang="en-US" dirty="0" err="1"/>
              <a:t>XrmToolkit</a:t>
            </a:r>
            <a:endParaRPr lang="en-US" dirty="0"/>
          </a:p>
          <a:p>
            <a:pPr marL="285750" indent="-285750">
              <a:buFont typeface="Arial" panose="020B0604020202020204" pitchFamily="34" charset="0"/>
              <a:buChar char="•"/>
            </a:pPr>
            <a:r>
              <a:rPr lang="en-US" dirty="0"/>
              <a:t>Source Control</a:t>
            </a:r>
          </a:p>
          <a:p>
            <a:pPr marL="285750" indent="-285750">
              <a:buFont typeface="Arial" panose="020B0604020202020204" pitchFamily="34" charset="0"/>
              <a:buChar char="•"/>
            </a:pPr>
            <a:r>
              <a:rPr lang="en-US" dirty="0"/>
              <a:t>Build Server</a:t>
            </a:r>
          </a:p>
          <a:p>
            <a:pPr marL="285750" indent="-285750">
              <a:buFont typeface="Arial" panose="020B0604020202020204" pitchFamily="34" charset="0"/>
              <a:buChar char="•"/>
            </a:pPr>
            <a:r>
              <a:rPr lang="en-US" dirty="0"/>
              <a:t>Wiki</a:t>
            </a:r>
          </a:p>
          <a:p>
            <a:pPr marL="285750" indent="-285750">
              <a:buFont typeface="Arial" panose="020B0604020202020204" pitchFamily="34" charset="0"/>
              <a:buChar char="•"/>
            </a:pPr>
            <a:r>
              <a:rPr lang="en-US" dirty="0"/>
              <a:t>Static Code Analysis</a:t>
            </a:r>
          </a:p>
          <a:p>
            <a:pPr marL="285750" indent="-285750">
              <a:buFont typeface="Arial" panose="020B0604020202020204" pitchFamily="34" charset="0"/>
              <a:buChar char="•"/>
            </a:pPr>
            <a:r>
              <a:rPr lang="en-US" dirty="0"/>
              <a:t>Test Scenarios</a:t>
            </a:r>
          </a:p>
          <a:p>
            <a:pPr marL="285750" indent="-285750">
              <a:buFont typeface="Arial" panose="020B0604020202020204" pitchFamily="34" charset="0"/>
              <a:buChar char="•"/>
            </a:pPr>
            <a:r>
              <a:rPr lang="en-US" dirty="0"/>
              <a:t>Defect Management</a:t>
            </a:r>
          </a:p>
          <a:p>
            <a:pPr marL="285750" indent="-285750">
              <a:buFont typeface="Arial" panose="020B0604020202020204" pitchFamily="34" charset="0"/>
              <a:buChar char="•"/>
            </a:pPr>
            <a:r>
              <a:rPr lang="en-US" dirty="0"/>
              <a:t>Unit Testing</a:t>
            </a:r>
          </a:p>
          <a:p>
            <a:pPr marL="285750" indent="-285750">
              <a:buFont typeface="Arial" panose="020B0604020202020204" pitchFamily="34" charset="0"/>
              <a:buChar char="•"/>
            </a:pPr>
            <a:r>
              <a:rPr lang="en-US" dirty="0"/>
              <a:t>Automated UI Testing</a:t>
            </a:r>
          </a:p>
          <a:p>
            <a:pPr marL="285750" indent="-285750">
              <a:buFont typeface="Arial" panose="020B0604020202020204" pitchFamily="34" charset="0"/>
              <a:buChar char="•"/>
            </a:pPr>
            <a:r>
              <a:rPr lang="en-US" dirty="0"/>
              <a:t>Load Testing</a:t>
            </a:r>
          </a:p>
        </p:txBody>
      </p:sp>
      <p:pic>
        <p:nvPicPr>
          <p:cNvPr id="13" name="Picture 12">
            <a:extLst>
              <a:ext uri="{FF2B5EF4-FFF2-40B4-BE49-F238E27FC236}">
                <a16:creationId xmlns:a16="http://schemas.microsoft.com/office/drawing/2014/main" id="{8B18A594-417D-4278-B43F-84E3A3509DE5}"/>
              </a:ext>
            </a:extLst>
          </p:cNvPr>
          <p:cNvPicPr>
            <a:picLocks noChangeAspect="1"/>
          </p:cNvPicPr>
          <p:nvPr/>
        </p:nvPicPr>
        <p:blipFill>
          <a:blip r:embed="rId3"/>
          <a:stretch>
            <a:fillRect/>
          </a:stretch>
        </p:blipFill>
        <p:spPr>
          <a:xfrm>
            <a:off x="881349" y="4785225"/>
            <a:ext cx="2328195" cy="1399818"/>
          </a:xfrm>
          <a:prstGeom prst="rect">
            <a:avLst/>
          </a:prstGeom>
        </p:spPr>
      </p:pic>
    </p:spTree>
    <p:extLst>
      <p:ext uri="{BB962C8B-B14F-4D97-AF65-F5344CB8AC3E}">
        <p14:creationId xmlns:p14="http://schemas.microsoft.com/office/powerpoint/2010/main" val="2241668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Team Development Models</a:t>
            </a:r>
          </a:p>
        </p:txBody>
      </p:sp>
    </p:spTree>
    <p:extLst>
      <p:ext uri="{BB962C8B-B14F-4D97-AF65-F5344CB8AC3E}">
        <p14:creationId xmlns:p14="http://schemas.microsoft.com/office/powerpoint/2010/main" val="32192632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6CA760-EDE1-4777-8599-ADBC02011E1C}"/>
              </a:ext>
            </a:extLst>
          </p:cNvPr>
          <p:cNvSpPr>
            <a:spLocks noGrp="1"/>
          </p:cNvSpPr>
          <p:nvPr>
            <p:ph type="body" sz="quarter" idx="10"/>
          </p:nvPr>
        </p:nvSpPr>
        <p:spPr>
          <a:xfrm>
            <a:off x="269240" y="1170431"/>
            <a:ext cx="11653523" cy="5046433"/>
          </a:xfrm>
        </p:spPr>
        <p:txBody>
          <a:bodyPr/>
          <a:lstStyle/>
          <a:p>
            <a:r>
              <a:rPr lang="en-US" sz="2000" b="1" dirty="0"/>
              <a:t>Single organization: One master solution</a:t>
            </a:r>
            <a:r>
              <a:rPr lang="en-US" sz="2000" dirty="0"/>
              <a:t> - Multiple developers can work on a single organization; however, they have to be careful to work on separate components. This is easier when any prerequisite managed solutions (shared libraries) are installed first.</a:t>
            </a:r>
          </a:p>
          <a:p>
            <a:endParaRPr lang="en-US" sz="2000" dirty="0"/>
          </a:p>
          <a:p>
            <a:r>
              <a:rPr lang="en-US" sz="2000" b="1" dirty="0"/>
              <a:t>Single organization: Multiple developer solutions + master solution</a:t>
            </a:r>
            <a:r>
              <a:rPr lang="en-US" sz="2000" dirty="0"/>
              <a:t> - In a single organization, you can create separate unmanaged solutions for each developer. Each solution contains a sub set of a master solution. Each solution component exists in only one unmanaged solution. Developers do not add existing solution components to the unmanaged solutions assigned to them. This provides a clear separation of components that are being modified. You do not have to merge changes because each developer’s solution contains a reference to components that are contained in the master solution.</a:t>
            </a:r>
          </a:p>
          <a:p>
            <a:endParaRPr lang="en-US" sz="2000" dirty="0"/>
          </a:p>
          <a:p>
            <a:r>
              <a:rPr lang="en-US" sz="2000" b="1" dirty="0"/>
              <a:t>One organization per developer </a:t>
            </a:r>
            <a:r>
              <a:rPr lang="en-US" sz="2000" dirty="0"/>
              <a:t>- Each developer can work on their own organization. To check their changes into Microsoft Dynamics 365, they must export their solution as an unmanaged solution. The solution from each developer’s organization is then imported into a master solution. Use the master solution to export the managed solution.</a:t>
            </a:r>
          </a:p>
          <a:p>
            <a:endParaRPr lang="en-US" sz="2000" dirty="0"/>
          </a:p>
        </p:txBody>
      </p:sp>
      <p:sp>
        <p:nvSpPr>
          <p:cNvPr id="3" name="Title 2">
            <a:extLst>
              <a:ext uri="{FF2B5EF4-FFF2-40B4-BE49-F238E27FC236}">
                <a16:creationId xmlns:a16="http://schemas.microsoft.com/office/drawing/2014/main" id="{24F0B6CD-D6E5-4F12-AEBC-1A4E9ADCBDD8}"/>
              </a:ext>
            </a:extLst>
          </p:cNvPr>
          <p:cNvSpPr>
            <a:spLocks noGrp="1"/>
          </p:cNvSpPr>
          <p:nvPr>
            <p:ph type="title"/>
          </p:nvPr>
        </p:nvSpPr>
        <p:spPr>
          <a:xfrm>
            <a:off x="269240" y="289511"/>
            <a:ext cx="11655840" cy="743761"/>
          </a:xfrm>
        </p:spPr>
        <p:txBody>
          <a:bodyPr/>
          <a:lstStyle/>
          <a:p>
            <a:r>
              <a:rPr lang="en-US" dirty="0"/>
              <a:t>Organizing your team to develop solutions</a:t>
            </a:r>
            <a:br>
              <a:rPr lang="en-US" dirty="0"/>
            </a:br>
            <a:endParaRPr lang="en-US" dirty="0"/>
          </a:p>
        </p:txBody>
      </p:sp>
      <p:sp>
        <p:nvSpPr>
          <p:cNvPr id="5" name="Rectangle 4">
            <a:extLst>
              <a:ext uri="{FF2B5EF4-FFF2-40B4-BE49-F238E27FC236}">
                <a16:creationId xmlns:a16="http://schemas.microsoft.com/office/drawing/2014/main" id="{274D2225-0030-4553-8675-99F1911522E5}"/>
              </a:ext>
            </a:extLst>
          </p:cNvPr>
          <p:cNvSpPr/>
          <p:nvPr/>
        </p:nvSpPr>
        <p:spPr>
          <a:xfrm>
            <a:off x="671575" y="6030857"/>
            <a:ext cx="9048497" cy="646331"/>
          </a:xfrm>
          <a:prstGeom prst="rect">
            <a:avLst/>
          </a:prstGeom>
        </p:spPr>
        <p:txBody>
          <a:bodyPr wrap="square">
            <a:spAutoFit/>
          </a:bodyPr>
          <a:lstStyle/>
          <a:p>
            <a:r>
              <a:rPr lang="en-US" dirty="0">
                <a:hlinkClick r:id="rId2"/>
              </a:rPr>
              <a:t>https://msdn.microsoft.com/en-us/library/gg328392.aspx</a:t>
            </a:r>
            <a:endParaRPr lang="en-US" dirty="0"/>
          </a:p>
          <a:p>
            <a:endParaRPr lang="en-US" dirty="0"/>
          </a:p>
        </p:txBody>
      </p:sp>
    </p:spTree>
    <p:extLst>
      <p:ext uri="{BB962C8B-B14F-4D97-AF65-F5344CB8AC3E}">
        <p14:creationId xmlns:p14="http://schemas.microsoft.com/office/powerpoint/2010/main" val="34813694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A3F2995-AEE9-420B-99D7-0BD5337C76C6}"/>
              </a:ext>
            </a:extLst>
          </p:cNvPr>
          <p:cNvSpPr/>
          <p:nvPr/>
        </p:nvSpPr>
        <p:spPr>
          <a:xfrm>
            <a:off x="183417" y="90152"/>
            <a:ext cx="11879580" cy="40205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5" name="Rectangle 34">
            <a:extLst>
              <a:ext uri="{FF2B5EF4-FFF2-40B4-BE49-F238E27FC236}">
                <a16:creationId xmlns:a16="http://schemas.microsoft.com/office/drawing/2014/main" id="{79FD2DEC-6CA1-4FAF-B824-C2BFCE524BEF}"/>
              </a:ext>
            </a:extLst>
          </p:cNvPr>
          <p:cNvSpPr/>
          <p:nvPr/>
        </p:nvSpPr>
        <p:spPr>
          <a:xfrm>
            <a:off x="2682545" y="4265941"/>
            <a:ext cx="9380452" cy="20012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 name="Title 2">
            <a:extLst>
              <a:ext uri="{FF2B5EF4-FFF2-40B4-BE49-F238E27FC236}">
                <a16:creationId xmlns:a16="http://schemas.microsoft.com/office/drawing/2014/main" id="{BAF9C617-873F-4AB0-9C3C-F5FF7C3B46C8}"/>
              </a:ext>
            </a:extLst>
          </p:cNvPr>
          <p:cNvSpPr>
            <a:spLocks noGrp="1"/>
          </p:cNvSpPr>
          <p:nvPr>
            <p:ph type="title"/>
          </p:nvPr>
        </p:nvSpPr>
        <p:spPr>
          <a:xfrm>
            <a:off x="269239" y="289511"/>
            <a:ext cx="11169725" cy="899665"/>
          </a:xfrm>
        </p:spPr>
        <p:txBody>
          <a:bodyPr/>
          <a:lstStyle/>
          <a:p>
            <a:r>
              <a:rPr lang="en-US" dirty="0"/>
              <a:t>Single organization: One master solution</a:t>
            </a:r>
          </a:p>
        </p:txBody>
      </p:sp>
      <p:pic>
        <p:nvPicPr>
          <p:cNvPr id="13" name="Picture 12">
            <a:extLst>
              <a:ext uri="{FF2B5EF4-FFF2-40B4-BE49-F238E27FC236}">
                <a16:creationId xmlns:a16="http://schemas.microsoft.com/office/drawing/2014/main" id="{643EEA8F-5F8C-45C9-B5B6-ED4DEAF66358}"/>
              </a:ext>
            </a:extLst>
          </p:cNvPr>
          <p:cNvPicPr>
            <a:picLocks noChangeAspect="1"/>
          </p:cNvPicPr>
          <p:nvPr/>
        </p:nvPicPr>
        <p:blipFill>
          <a:blip r:embed="rId3"/>
          <a:stretch>
            <a:fillRect/>
          </a:stretch>
        </p:blipFill>
        <p:spPr>
          <a:xfrm>
            <a:off x="249789" y="4757084"/>
            <a:ext cx="1304445" cy="1019009"/>
          </a:xfrm>
          <a:prstGeom prst="rect">
            <a:avLst/>
          </a:prstGeom>
        </p:spPr>
      </p:pic>
      <p:sp>
        <p:nvSpPr>
          <p:cNvPr id="14" name="Arrow: Up 13">
            <a:extLst>
              <a:ext uri="{FF2B5EF4-FFF2-40B4-BE49-F238E27FC236}">
                <a16:creationId xmlns:a16="http://schemas.microsoft.com/office/drawing/2014/main" id="{9D463D63-19F8-4FF7-9FCE-E5EF95ED7517}"/>
              </a:ext>
            </a:extLst>
          </p:cNvPr>
          <p:cNvSpPr/>
          <p:nvPr/>
        </p:nvSpPr>
        <p:spPr bwMode="auto">
          <a:xfrm>
            <a:off x="786555" y="3218176"/>
            <a:ext cx="465092" cy="1754516"/>
          </a:xfrm>
          <a:prstGeom prst="up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Magnetic Disk 14">
            <a:extLst>
              <a:ext uri="{FF2B5EF4-FFF2-40B4-BE49-F238E27FC236}">
                <a16:creationId xmlns:a16="http://schemas.microsoft.com/office/drawing/2014/main" id="{118CD59F-9BF9-4736-A870-909BD04C3AD1}"/>
              </a:ext>
            </a:extLst>
          </p:cNvPr>
          <p:cNvSpPr/>
          <p:nvPr/>
        </p:nvSpPr>
        <p:spPr bwMode="auto">
          <a:xfrm>
            <a:off x="502157" y="2164794"/>
            <a:ext cx="1171251" cy="1053382"/>
          </a:xfrm>
          <a:prstGeom prst="flowChartMagneticDisk">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TFVC</a:t>
            </a:r>
          </a:p>
        </p:txBody>
      </p:sp>
      <p:pic>
        <p:nvPicPr>
          <p:cNvPr id="12290" name="Picture 2" descr="Image result for server icon">
            <a:extLst>
              <a:ext uri="{FF2B5EF4-FFF2-40B4-BE49-F238E27FC236}">
                <a16:creationId xmlns:a16="http://schemas.microsoft.com/office/drawing/2014/main" id="{FCF6984A-E3C8-4CF0-B7CC-C9B9897DC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1422" y="1935804"/>
            <a:ext cx="1626827" cy="1626827"/>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9BB35B54-0427-4E33-9869-19779AB6BF3A}"/>
              </a:ext>
            </a:extLst>
          </p:cNvPr>
          <p:cNvSpPr/>
          <p:nvPr/>
        </p:nvSpPr>
        <p:spPr bwMode="auto">
          <a:xfrm>
            <a:off x="1673408" y="2483617"/>
            <a:ext cx="1511844" cy="415735"/>
          </a:xfrm>
          <a:prstGeom prst="rightArrow">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292" name="Picture 4" descr="Image result for server icon">
            <a:extLst>
              <a:ext uri="{FF2B5EF4-FFF2-40B4-BE49-F238E27FC236}">
                <a16:creationId xmlns:a16="http://schemas.microsoft.com/office/drawing/2014/main" id="{FB2641DB-24A3-43F6-992F-8686B007D2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5706" y="4542661"/>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8C1A2CBC-4772-4459-92A8-33C8D0BD11B2}"/>
              </a:ext>
            </a:extLst>
          </p:cNvPr>
          <p:cNvSpPr/>
          <p:nvPr/>
        </p:nvSpPr>
        <p:spPr bwMode="auto">
          <a:xfrm rot="10800000">
            <a:off x="1554234" y="5056416"/>
            <a:ext cx="1622713" cy="420344"/>
          </a:xfrm>
          <a:prstGeom prst="right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4" descr="Image result for server icon">
            <a:extLst>
              <a:ext uri="{FF2B5EF4-FFF2-40B4-BE49-F238E27FC236}">
                <a16:creationId xmlns:a16="http://schemas.microsoft.com/office/drawing/2014/main" id="{E9368DE2-BFCF-4E49-BDF2-371A6C47D4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2746"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server icon">
            <a:extLst>
              <a:ext uri="{FF2B5EF4-FFF2-40B4-BE49-F238E27FC236}">
                <a16:creationId xmlns:a16="http://schemas.microsoft.com/office/drawing/2014/main" id="{55B44E94-C383-40D2-B239-E824AA0DC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9786"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2DEA9B0-B239-4B1A-BF17-D23C6E31D5E0}"/>
              </a:ext>
            </a:extLst>
          </p:cNvPr>
          <p:cNvSpPr txBox="1"/>
          <p:nvPr/>
        </p:nvSpPr>
        <p:spPr>
          <a:xfrm>
            <a:off x="3232848" y="5765196"/>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a:t>
            </a:r>
          </a:p>
        </p:txBody>
      </p:sp>
      <p:sp>
        <p:nvSpPr>
          <p:cNvPr id="23" name="TextBox 22">
            <a:extLst>
              <a:ext uri="{FF2B5EF4-FFF2-40B4-BE49-F238E27FC236}">
                <a16:creationId xmlns:a16="http://schemas.microsoft.com/office/drawing/2014/main" id="{2CC3483D-DB49-421B-AA66-A712284C7823}"/>
              </a:ext>
            </a:extLst>
          </p:cNvPr>
          <p:cNvSpPr txBox="1"/>
          <p:nvPr/>
        </p:nvSpPr>
        <p:spPr>
          <a:xfrm>
            <a:off x="5089888" y="5765196"/>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SIT</a:t>
            </a:r>
          </a:p>
        </p:txBody>
      </p:sp>
      <p:sp>
        <p:nvSpPr>
          <p:cNvPr id="24" name="TextBox 23">
            <a:extLst>
              <a:ext uri="{FF2B5EF4-FFF2-40B4-BE49-F238E27FC236}">
                <a16:creationId xmlns:a16="http://schemas.microsoft.com/office/drawing/2014/main" id="{9F488835-0F45-4CFC-B26E-8F6CB2548E3A}"/>
              </a:ext>
            </a:extLst>
          </p:cNvPr>
          <p:cNvSpPr txBox="1"/>
          <p:nvPr/>
        </p:nvSpPr>
        <p:spPr>
          <a:xfrm>
            <a:off x="6946928" y="5744360"/>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SAT</a:t>
            </a:r>
          </a:p>
        </p:txBody>
      </p:sp>
      <p:pic>
        <p:nvPicPr>
          <p:cNvPr id="25" name="Picture 4" descr="Image result for server icon">
            <a:extLst>
              <a:ext uri="{FF2B5EF4-FFF2-40B4-BE49-F238E27FC236}">
                <a16:creationId xmlns:a16="http://schemas.microsoft.com/office/drawing/2014/main" id="{79DF845A-CF61-4F8D-BFEC-180780398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6825"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A904048-AF21-4033-BD7A-5C8DCC004E97}"/>
              </a:ext>
            </a:extLst>
          </p:cNvPr>
          <p:cNvSpPr txBox="1"/>
          <p:nvPr/>
        </p:nvSpPr>
        <p:spPr>
          <a:xfrm>
            <a:off x="8803967" y="5744360"/>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UAT</a:t>
            </a:r>
          </a:p>
        </p:txBody>
      </p:sp>
      <p:pic>
        <p:nvPicPr>
          <p:cNvPr id="27" name="Picture 4" descr="Image result for server icon">
            <a:extLst>
              <a:ext uri="{FF2B5EF4-FFF2-40B4-BE49-F238E27FC236}">
                <a16:creationId xmlns:a16="http://schemas.microsoft.com/office/drawing/2014/main" id="{ADAE4946-E8B1-40E5-B1E1-EEE55896C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2268"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3E4789D-1075-4225-8705-7FECEE14D083}"/>
              </a:ext>
            </a:extLst>
          </p:cNvPr>
          <p:cNvSpPr txBox="1"/>
          <p:nvPr/>
        </p:nvSpPr>
        <p:spPr>
          <a:xfrm>
            <a:off x="10438696" y="5744360"/>
            <a:ext cx="12888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PROD</a:t>
            </a:r>
          </a:p>
        </p:txBody>
      </p:sp>
      <p:sp>
        <p:nvSpPr>
          <p:cNvPr id="34" name="TextBox 33">
            <a:extLst>
              <a:ext uri="{FF2B5EF4-FFF2-40B4-BE49-F238E27FC236}">
                <a16:creationId xmlns:a16="http://schemas.microsoft.com/office/drawing/2014/main" id="{554E0D49-406E-4255-859D-9DA34AF670B1}"/>
              </a:ext>
            </a:extLst>
          </p:cNvPr>
          <p:cNvSpPr txBox="1"/>
          <p:nvPr/>
        </p:nvSpPr>
        <p:spPr>
          <a:xfrm>
            <a:off x="2690850" y="3550911"/>
            <a:ext cx="274820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 AGENT</a:t>
            </a:r>
          </a:p>
        </p:txBody>
      </p:sp>
      <p:sp>
        <p:nvSpPr>
          <p:cNvPr id="47" name="Arrow: Bent 46">
            <a:extLst>
              <a:ext uri="{FF2B5EF4-FFF2-40B4-BE49-F238E27FC236}">
                <a16:creationId xmlns:a16="http://schemas.microsoft.com/office/drawing/2014/main" id="{7E7538C8-F045-43C9-9691-1C4E1B22535F}"/>
              </a:ext>
            </a:extLst>
          </p:cNvPr>
          <p:cNvSpPr/>
          <p:nvPr/>
        </p:nvSpPr>
        <p:spPr bwMode="auto">
          <a:xfrm rot="5400000">
            <a:off x="4078726" y="2769780"/>
            <a:ext cx="2177817" cy="1623850"/>
          </a:xfrm>
          <a:prstGeom prst="bentArrow">
            <a:avLst>
              <a:gd name="adj1" fmla="val 25000"/>
              <a:gd name="adj2" fmla="val 25000"/>
              <a:gd name="adj3" fmla="val 25000"/>
              <a:gd name="adj4" fmla="val 43750"/>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Down 42">
            <a:extLst>
              <a:ext uri="{FF2B5EF4-FFF2-40B4-BE49-F238E27FC236}">
                <a16:creationId xmlns:a16="http://schemas.microsoft.com/office/drawing/2014/main" id="{0782D10C-1CB9-4285-BCA1-E62C6577435B}"/>
              </a:ext>
            </a:extLst>
          </p:cNvPr>
          <p:cNvSpPr/>
          <p:nvPr/>
        </p:nvSpPr>
        <p:spPr bwMode="auto">
          <a:xfrm>
            <a:off x="9059044" y="3875672"/>
            <a:ext cx="466592" cy="747698"/>
          </a:xfrm>
          <a:prstGeom prst="down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Arrow: Bent 44">
            <a:extLst>
              <a:ext uri="{FF2B5EF4-FFF2-40B4-BE49-F238E27FC236}">
                <a16:creationId xmlns:a16="http://schemas.microsoft.com/office/drawing/2014/main" id="{06058D5F-76AF-40D5-8D78-97D09ED472CF}"/>
              </a:ext>
            </a:extLst>
          </p:cNvPr>
          <p:cNvSpPr/>
          <p:nvPr/>
        </p:nvSpPr>
        <p:spPr bwMode="auto">
          <a:xfrm rot="5400000">
            <a:off x="10342762" y="3646991"/>
            <a:ext cx="1010167" cy="925630"/>
          </a:xfrm>
          <a:prstGeom prst="bent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Arrow: Bent 45">
            <a:extLst>
              <a:ext uri="{FF2B5EF4-FFF2-40B4-BE49-F238E27FC236}">
                <a16:creationId xmlns:a16="http://schemas.microsoft.com/office/drawing/2014/main" id="{7E864648-5C71-42C7-ADC1-66574C4A0626}"/>
              </a:ext>
            </a:extLst>
          </p:cNvPr>
          <p:cNvSpPr/>
          <p:nvPr/>
        </p:nvSpPr>
        <p:spPr bwMode="auto">
          <a:xfrm rot="5400000" flipV="1">
            <a:off x="7284557" y="3567277"/>
            <a:ext cx="1015795" cy="1090686"/>
          </a:xfrm>
          <a:prstGeom prst="bent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9F596B65-3517-44B3-809A-EC2C70C332E1}"/>
              </a:ext>
            </a:extLst>
          </p:cNvPr>
          <p:cNvSpPr/>
          <p:nvPr/>
        </p:nvSpPr>
        <p:spPr>
          <a:xfrm>
            <a:off x="7926931" y="3566320"/>
            <a:ext cx="2781488" cy="3741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Release</a:t>
            </a:r>
          </a:p>
        </p:txBody>
      </p:sp>
      <p:sp>
        <p:nvSpPr>
          <p:cNvPr id="48" name="Arrow: Bent 47">
            <a:extLst>
              <a:ext uri="{FF2B5EF4-FFF2-40B4-BE49-F238E27FC236}">
                <a16:creationId xmlns:a16="http://schemas.microsoft.com/office/drawing/2014/main" id="{5526F614-9739-41B9-9EEB-2309454B5C2E}"/>
              </a:ext>
            </a:extLst>
          </p:cNvPr>
          <p:cNvSpPr/>
          <p:nvPr/>
        </p:nvSpPr>
        <p:spPr bwMode="auto">
          <a:xfrm rot="5400000">
            <a:off x="6308488" y="212018"/>
            <a:ext cx="1420614" cy="5326172"/>
          </a:xfrm>
          <a:prstGeom prst="bent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6449CB38-E57B-478C-B44A-C59DB49FB9DD}"/>
              </a:ext>
            </a:extLst>
          </p:cNvPr>
          <p:cNvPicPr>
            <a:picLocks noChangeAspect="1"/>
          </p:cNvPicPr>
          <p:nvPr/>
        </p:nvPicPr>
        <p:blipFill>
          <a:blip r:embed="rId6"/>
          <a:stretch>
            <a:fillRect/>
          </a:stretch>
        </p:blipFill>
        <p:spPr>
          <a:xfrm>
            <a:off x="10708419" y="164383"/>
            <a:ext cx="619879" cy="574960"/>
          </a:xfrm>
          <a:prstGeom prst="rect">
            <a:avLst/>
          </a:prstGeom>
        </p:spPr>
      </p:pic>
    </p:spTree>
    <p:extLst>
      <p:ext uri="{BB962C8B-B14F-4D97-AF65-F5344CB8AC3E}">
        <p14:creationId xmlns:p14="http://schemas.microsoft.com/office/powerpoint/2010/main" val="4579352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A3F2995-AEE9-420B-99D7-0BD5337C76C6}"/>
              </a:ext>
            </a:extLst>
          </p:cNvPr>
          <p:cNvSpPr/>
          <p:nvPr/>
        </p:nvSpPr>
        <p:spPr>
          <a:xfrm>
            <a:off x="183417" y="90152"/>
            <a:ext cx="11879580" cy="40205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5" name="Rectangle 34">
            <a:extLst>
              <a:ext uri="{FF2B5EF4-FFF2-40B4-BE49-F238E27FC236}">
                <a16:creationId xmlns:a16="http://schemas.microsoft.com/office/drawing/2014/main" id="{79FD2DEC-6CA1-4FAF-B824-C2BFCE524BEF}"/>
              </a:ext>
            </a:extLst>
          </p:cNvPr>
          <p:cNvSpPr/>
          <p:nvPr/>
        </p:nvSpPr>
        <p:spPr>
          <a:xfrm>
            <a:off x="2682545" y="4265941"/>
            <a:ext cx="9380452" cy="20012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 name="Title 2">
            <a:extLst>
              <a:ext uri="{FF2B5EF4-FFF2-40B4-BE49-F238E27FC236}">
                <a16:creationId xmlns:a16="http://schemas.microsoft.com/office/drawing/2014/main" id="{BAF9C617-873F-4AB0-9C3C-F5FF7C3B46C8}"/>
              </a:ext>
            </a:extLst>
          </p:cNvPr>
          <p:cNvSpPr>
            <a:spLocks noGrp="1"/>
          </p:cNvSpPr>
          <p:nvPr>
            <p:ph type="title"/>
          </p:nvPr>
        </p:nvSpPr>
        <p:spPr>
          <a:xfrm>
            <a:off x="269240" y="289511"/>
            <a:ext cx="11458300" cy="899665"/>
          </a:xfrm>
        </p:spPr>
        <p:txBody>
          <a:bodyPr/>
          <a:lstStyle/>
          <a:p>
            <a:r>
              <a:rPr lang="en-US" sz="4800" dirty="0"/>
              <a:t>Single organization: Multiple DEV solutions overlay components single master solution</a:t>
            </a:r>
            <a:endParaRPr lang="en-US" dirty="0"/>
          </a:p>
        </p:txBody>
      </p:sp>
      <p:pic>
        <p:nvPicPr>
          <p:cNvPr id="13" name="Picture 12">
            <a:extLst>
              <a:ext uri="{FF2B5EF4-FFF2-40B4-BE49-F238E27FC236}">
                <a16:creationId xmlns:a16="http://schemas.microsoft.com/office/drawing/2014/main" id="{643EEA8F-5F8C-45C9-B5B6-ED4DEAF66358}"/>
              </a:ext>
            </a:extLst>
          </p:cNvPr>
          <p:cNvPicPr>
            <a:picLocks noChangeAspect="1"/>
          </p:cNvPicPr>
          <p:nvPr/>
        </p:nvPicPr>
        <p:blipFill>
          <a:blip r:embed="rId3"/>
          <a:stretch>
            <a:fillRect/>
          </a:stretch>
        </p:blipFill>
        <p:spPr>
          <a:xfrm>
            <a:off x="249789" y="4757084"/>
            <a:ext cx="1304445" cy="1019009"/>
          </a:xfrm>
          <a:prstGeom prst="rect">
            <a:avLst/>
          </a:prstGeom>
        </p:spPr>
      </p:pic>
      <p:sp>
        <p:nvSpPr>
          <p:cNvPr id="14" name="Arrow: Up 13">
            <a:extLst>
              <a:ext uri="{FF2B5EF4-FFF2-40B4-BE49-F238E27FC236}">
                <a16:creationId xmlns:a16="http://schemas.microsoft.com/office/drawing/2014/main" id="{9D463D63-19F8-4FF7-9FCE-E5EF95ED7517}"/>
              </a:ext>
            </a:extLst>
          </p:cNvPr>
          <p:cNvSpPr/>
          <p:nvPr/>
        </p:nvSpPr>
        <p:spPr bwMode="auto">
          <a:xfrm>
            <a:off x="786555" y="3218176"/>
            <a:ext cx="465092" cy="1754516"/>
          </a:xfrm>
          <a:prstGeom prst="up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Magnetic Disk 14">
            <a:extLst>
              <a:ext uri="{FF2B5EF4-FFF2-40B4-BE49-F238E27FC236}">
                <a16:creationId xmlns:a16="http://schemas.microsoft.com/office/drawing/2014/main" id="{118CD59F-9BF9-4736-A870-909BD04C3AD1}"/>
              </a:ext>
            </a:extLst>
          </p:cNvPr>
          <p:cNvSpPr/>
          <p:nvPr/>
        </p:nvSpPr>
        <p:spPr bwMode="auto">
          <a:xfrm>
            <a:off x="502157" y="2164794"/>
            <a:ext cx="1171251" cy="1053382"/>
          </a:xfrm>
          <a:prstGeom prst="flowChartMagneticDisk">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TFVC</a:t>
            </a:r>
          </a:p>
        </p:txBody>
      </p:sp>
      <p:pic>
        <p:nvPicPr>
          <p:cNvPr id="12290" name="Picture 2" descr="Image result for server icon">
            <a:extLst>
              <a:ext uri="{FF2B5EF4-FFF2-40B4-BE49-F238E27FC236}">
                <a16:creationId xmlns:a16="http://schemas.microsoft.com/office/drawing/2014/main" id="{FCF6984A-E3C8-4CF0-B7CC-C9B9897DC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1422" y="1935804"/>
            <a:ext cx="1626827" cy="1626827"/>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9BB35B54-0427-4E33-9869-19779AB6BF3A}"/>
              </a:ext>
            </a:extLst>
          </p:cNvPr>
          <p:cNvSpPr/>
          <p:nvPr/>
        </p:nvSpPr>
        <p:spPr bwMode="auto">
          <a:xfrm>
            <a:off x="1673408" y="2483617"/>
            <a:ext cx="1511844" cy="415735"/>
          </a:xfrm>
          <a:prstGeom prst="rightArrow">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292" name="Picture 4" descr="Image result for server icon">
            <a:extLst>
              <a:ext uri="{FF2B5EF4-FFF2-40B4-BE49-F238E27FC236}">
                <a16:creationId xmlns:a16="http://schemas.microsoft.com/office/drawing/2014/main" id="{FB2641DB-24A3-43F6-992F-8686B007D2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5706" y="4542661"/>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8C1A2CBC-4772-4459-92A8-33C8D0BD11B2}"/>
              </a:ext>
            </a:extLst>
          </p:cNvPr>
          <p:cNvSpPr/>
          <p:nvPr/>
        </p:nvSpPr>
        <p:spPr bwMode="auto">
          <a:xfrm rot="10800000">
            <a:off x="1554234" y="5056416"/>
            <a:ext cx="1622713" cy="420344"/>
          </a:xfrm>
          <a:prstGeom prst="right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4" descr="Image result for server icon">
            <a:extLst>
              <a:ext uri="{FF2B5EF4-FFF2-40B4-BE49-F238E27FC236}">
                <a16:creationId xmlns:a16="http://schemas.microsoft.com/office/drawing/2014/main" id="{E9368DE2-BFCF-4E49-BDF2-371A6C47D4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2746"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server icon">
            <a:extLst>
              <a:ext uri="{FF2B5EF4-FFF2-40B4-BE49-F238E27FC236}">
                <a16:creationId xmlns:a16="http://schemas.microsoft.com/office/drawing/2014/main" id="{55B44E94-C383-40D2-B239-E824AA0DC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9786"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2DEA9B0-B239-4B1A-BF17-D23C6E31D5E0}"/>
              </a:ext>
            </a:extLst>
          </p:cNvPr>
          <p:cNvSpPr txBox="1"/>
          <p:nvPr/>
        </p:nvSpPr>
        <p:spPr>
          <a:xfrm>
            <a:off x="3232848" y="5765196"/>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a:t>
            </a:r>
          </a:p>
        </p:txBody>
      </p:sp>
      <p:sp>
        <p:nvSpPr>
          <p:cNvPr id="23" name="TextBox 22">
            <a:extLst>
              <a:ext uri="{FF2B5EF4-FFF2-40B4-BE49-F238E27FC236}">
                <a16:creationId xmlns:a16="http://schemas.microsoft.com/office/drawing/2014/main" id="{2CC3483D-DB49-421B-AA66-A712284C7823}"/>
              </a:ext>
            </a:extLst>
          </p:cNvPr>
          <p:cNvSpPr txBox="1"/>
          <p:nvPr/>
        </p:nvSpPr>
        <p:spPr>
          <a:xfrm>
            <a:off x="5089888" y="5765196"/>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SIT</a:t>
            </a:r>
          </a:p>
        </p:txBody>
      </p:sp>
      <p:sp>
        <p:nvSpPr>
          <p:cNvPr id="24" name="TextBox 23">
            <a:extLst>
              <a:ext uri="{FF2B5EF4-FFF2-40B4-BE49-F238E27FC236}">
                <a16:creationId xmlns:a16="http://schemas.microsoft.com/office/drawing/2014/main" id="{9F488835-0F45-4CFC-B26E-8F6CB2548E3A}"/>
              </a:ext>
            </a:extLst>
          </p:cNvPr>
          <p:cNvSpPr txBox="1"/>
          <p:nvPr/>
        </p:nvSpPr>
        <p:spPr>
          <a:xfrm>
            <a:off x="6946928" y="5744360"/>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SAT</a:t>
            </a:r>
          </a:p>
        </p:txBody>
      </p:sp>
      <p:pic>
        <p:nvPicPr>
          <p:cNvPr id="25" name="Picture 4" descr="Image result for server icon">
            <a:extLst>
              <a:ext uri="{FF2B5EF4-FFF2-40B4-BE49-F238E27FC236}">
                <a16:creationId xmlns:a16="http://schemas.microsoft.com/office/drawing/2014/main" id="{79DF845A-CF61-4F8D-BFEC-180780398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6825"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A904048-AF21-4033-BD7A-5C8DCC004E97}"/>
              </a:ext>
            </a:extLst>
          </p:cNvPr>
          <p:cNvSpPr txBox="1"/>
          <p:nvPr/>
        </p:nvSpPr>
        <p:spPr>
          <a:xfrm>
            <a:off x="8803967" y="5744360"/>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UAT</a:t>
            </a:r>
          </a:p>
        </p:txBody>
      </p:sp>
      <p:pic>
        <p:nvPicPr>
          <p:cNvPr id="27" name="Picture 4" descr="Image result for server icon">
            <a:extLst>
              <a:ext uri="{FF2B5EF4-FFF2-40B4-BE49-F238E27FC236}">
                <a16:creationId xmlns:a16="http://schemas.microsoft.com/office/drawing/2014/main" id="{ADAE4946-E8B1-40E5-B1E1-EEE55896C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2268"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3E4789D-1075-4225-8705-7FECEE14D083}"/>
              </a:ext>
            </a:extLst>
          </p:cNvPr>
          <p:cNvSpPr txBox="1"/>
          <p:nvPr/>
        </p:nvSpPr>
        <p:spPr>
          <a:xfrm>
            <a:off x="10438696" y="5744360"/>
            <a:ext cx="12888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PROD</a:t>
            </a:r>
          </a:p>
        </p:txBody>
      </p:sp>
      <p:sp>
        <p:nvSpPr>
          <p:cNvPr id="34" name="TextBox 33">
            <a:extLst>
              <a:ext uri="{FF2B5EF4-FFF2-40B4-BE49-F238E27FC236}">
                <a16:creationId xmlns:a16="http://schemas.microsoft.com/office/drawing/2014/main" id="{554E0D49-406E-4255-859D-9DA34AF670B1}"/>
              </a:ext>
            </a:extLst>
          </p:cNvPr>
          <p:cNvSpPr txBox="1"/>
          <p:nvPr/>
        </p:nvSpPr>
        <p:spPr>
          <a:xfrm>
            <a:off x="2690850" y="3550911"/>
            <a:ext cx="274820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 AGENT</a:t>
            </a:r>
          </a:p>
        </p:txBody>
      </p:sp>
      <p:sp>
        <p:nvSpPr>
          <p:cNvPr id="47" name="Arrow: Bent 46">
            <a:extLst>
              <a:ext uri="{FF2B5EF4-FFF2-40B4-BE49-F238E27FC236}">
                <a16:creationId xmlns:a16="http://schemas.microsoft.com/office/drawing/2014/main" id="{7E7538C8-F045-43C9-9691-1C4E1B22535F}"/>
              </a:ext>
            </a:extLst>
          </p:cNvPr>
          <p:cNvSpPr/>
          <p:nvPr/>
        </p:nvSpPr>
        <p:spPr bwMode="auto">
          <a:xfrm rot="5400000">
            <a:off x="4078726" y="2769780"/>
            <a:ext cx="2177817" cy="1623850"/>
          </a:xfrm>
          <a:prstGeom prst="bentArrow">
            <a:avLst>
              <a:gd name="adj1" fmla="val 25000"/>
              <a:gd name="adj2" fmla="val 25000"/>
              <a:gd name="adj3" fmla="val 25000"/>
              <a:gd name="adj4" fmla="val 43750"/>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Down 42">
            <a:extLst>
              <a:ext uri="{FF2B5EF4-FFF2-40B4-BE49-F238E27FC236}">
                <a16:creationId xmlns:a16="http://schemas.microsoft.com/office/drawing/2014/main" id="{0782D10C-1CB9-4285-BCA1-E62C6577435B}"/>
              </a:ext>
            </a:extLst>
          </p:cNvPr>
          <p:cNvSpPr/>
          <p:nvPr/>
        </p:nvSpPr>
        <p:spPr bwMode="auto">
          <a:xfrm>
            <a:off x="9059044" y="3875672"/>
            <a:ext cx="466592" cy="747698"/>
          </a:xfrm>
          <a:prstGeom prst="down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Arrow: Bent 44">
            <a:extLst>
              <a:ext uri="{FF2B5EF4-FFF2-40B4-BE49-F238E27FC236}">
                <a16:creationId xmlns:a16="http://schemas.microsoft.com/office/drawing/2014/main" id="{06058D5F-76AF-40D5-8D78-97D09ED472CF}"/>
              </a:ext>
            </a:extLst>
          </p:cNvPr>
          <p:cNvSpPr/>
          <p:nvPr/>
        </p:nvSpPr>
        <p:spPr bwMode="auto">
          <a:xfrm rot="5400000">
            <a:off x="10342762" y="3646991"/>
            <a:ext cx="1010167" cy="925630"/>
          </a:xfrm>
          <a:prstGeom prst="bent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Arrow: Bent 45">
            <a:extLst>
              <a:ext uri="{FF2B5EF4-FFF2-40B4-BE49-F238E27FC236}">
                <a16:creationId xmlns:a16="http://schemas.microsoft.com/office/drawing/2014/main" id="{7E864648-5C71-42C7-ADC1-66574C4A0626}"/>
              </a:ext>
            </a:extLst>
          </p:cNvPr>
          <p:cNvSpPr/>
          <p:nvPr/>
        </p:nvSpPr>
        <p:spPr bwMode="auto">
          <a:xfrm rot="5400000" flipV="1">
            <a:off x="7284557" y="3567277"/>
            <a:ext cx="1015795" cy="1090686"/>
          </a:xfrm>
          <a:prstGeom prst="bent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9F596B65-3517-44B3-809A-EC2C70C332E1}"/>
              </a:ext>
            </a:extLst>
          </p:cNvPr>
          <p:cNvSpPr/>
          <p:nvPr/>
        </p:nvSpPr>
        <p:spPr>
          <a:xfrm>
            <a:off x="7926931" y="3566320"/>
            <a:ext cx="2781488" cy="3741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Release</a:t>
            </a:r>
          </a:p>
        </p:txBody>
      </p:sp>
      <p:sp>
        <p:nvSpPr>
          <p:cNvPr id="48" name="Arrow: Bent 47">
            <a:extLst>
              <a:ext uri="{FF2B5EF4-FFF2-40B4-BE49-F238E27FC236}">
                <a16:creationId xmlns:a16="http://schemas.microsoft.com/office/drawing/2014/main" id="{5526F614-9739-41B9-9EEB-2309454B5C2E}"/>
              </a:ext>
            </a:extLst>
          </p:cNvPr>
          <p:cNvSpPr/>
          <p:nvPr/>
        </p:nvSpPr>
        <p:spPr bwMode="auto">
          <a:xfrm rot="5400000">
            <a:off x="6308488" y="212018"/>
            <a:ext cx="1420614" cy="5326172"/>
          </a:xfrm>
          <a:prstGeom prst="bent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52829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A3F2995-AEE9-420B-99D7-0BD5337C76C6}"/>
              </a:ext>
            </a:extLst>
          </p:cNvPr>
          <p:cNvSpPr/>
          <p:nvPr/>
        </p:nvSpPr>
        <p:spPr>
          <a:xfrm>
            <a:off x="183417" y="90152"/>
            <a:ext cx="11879580" cy="40205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5" name="Rectangle 34">
            <a:extLst>
              <a:ext uri="{FF2B5EF4-FFF2-40B4-BE49-F238E27FC236}">
                <a16:creationId xmlns:a16="http://schemas.microsoft.com/office/drawing/2014/main" id="{79FD2DEC-6CA1-4FAF-B824-C2BFCE524BEF}"/>
              </a:ext>
            </a:extLst>
          </p:cNvPr>
          <p:cNvSpPr/>
          <p:nvPr/>
        </p:nvSpPr>
        <p:spPr>
          <a:xfrm>
            <a:off x="4769223" y="4265941"/>
            <a:ext cx="7293773" cy="20012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 name="Title 2">
            <a:extLst>
              <a:ext uri="{FF2B5EF4-FFF2-40B4-BE49-F238E27FC236}">
                <a16:creationId xmlns:a16="http://schemas.microsoft.com/office/drawing/2014/main" id="{BAF9C617-873F-4AB0-9C3C-F5FF7C3B46C8}"/>
              </a:ext>
            </a:extLst>
          </p:cNvPr>
          <p:cNvSpPr>
            <a:spLocks noGrp="1"/>
          </p:cNvSpPr>
          <p:nvPr>
            <p:ph type="title"/>
          </p:nvPr>
        </p:nvSpPr>
        <p:spPr>
          <a:xfrm>
            <a:off x="269240" y="289511"/>
            <a:ext cx="11458300" cy="899665"/>
          </a:xfrm>
        </p:spPr>
        <p:txBody>
          <a:bodyPr/>
          <a:lstStyle/>
          <a:p>
            <a:r>
              <a:rPr lang="en-US" sz="4800" dirty="0"/>
              <a:t>Multi-org imported into master org</a:t>
            </a:r>
            <a:endParaRPr lang="en-US" dirty="0"/>
          </a:p>
        </p:txBody>
      </p:sp>
      <p:pic>
        <p:nvPicPr>
          <p:cNvPr id="12290" name="Picture 2" descr="Image result for server icon">
            <a:extLst>
              <a:ext uri="{FF2B5EF4-FFF2-40B4-BE49-F238E27FC236}">
                <a16:creationId xmlns:a16="http://schemas.microsoft.com/office/drawing/2014/main" id="{FCF6984A-E3C8-4CF0-B7CC-C9B9897DC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227" y="1597787"/>
            <a:ext cx="1626827" cy="16268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server icon">
            <a:extLst>
              <a:ext uri="{FF2B5EF4-FFF2-40B4-BE49-F238E27FC236}">
                <a16:creationId xmlns:a16="http://schemas.microsoft.com/office/drawing/2014/main" id="{E9368DE2-BFCF-4E49-BDF2-371A6C47D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746"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server icon">
            <a:extLst>
              <a:ext uri="{FF2B5EF4-FFF2-40B4-BE49-F238E27FC236}">
                <a16:creationId xmlns:a16="http://schemas.microsoft.com/office/drawing/2014/main" id="{55B44E94-C383-40D2-B239-E824AA0DC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786"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CC3483D-DB49-421B-AA66-A712284C7823}"/>
              </a:ext>
            </a:extLst>
          </p:cNvPr>
          <p:cNvSpPr txBox="1"/>
          <p:nvPr/>
        </p:nvSpPr>
        <p:spPr>
          <a:xfrm>
            <a:off x="5089888" y="5765196"/>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SIT</a:t>
            </a:r>
          </a:p>
        </p:txBody>
      </p:sp>
      <p:sp>
        <p:nvSpPr>
          <p:cNvPr id="24" name="TextBox 23">
            <a:extLst>
              <a:ext uri="{FF2B5EF4-FFF2-40B4-BE49-F238E27FC236}">
                <a16:creationId xmlns:a16="http://schemas.microsoft.com/office/drawing/2014/main" id="{9F488835-0F45-4CFC-B26E-8F6CB2548E3A}"/>
              </a:ext>
            </a:extLst>
          </p:cNvPr>
          <p:cNvSpPr txBox="1"/>
          <p:nvPr/>
        </p:nvSpPr>
        <p:spPr>
          <a:xfrm>
            <a:off x="6946928" y="5744360"/>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SAT</a:t>
            </a:r>
          </a:p>
        </p:txBody>
      </p:sp>
      <p:pic>
        <p:nvPicPr>
          <p:cNvPr id="25" name="Picture 4" descr="Image result for server icon">
            <a:extLst>
              <a:ext uri="{FF2B5EF4-FFF2-40B4-BE49-F238E27FC236}">
                <a16:creationId xmlns:a16="http://schemas.microsoft.com/office/drawing/2014/main" id="{79DF845A-CF61-4F8D-BFEC-180780398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825"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A904048-AF21-4033-BD7A-5C8DCC004E97}"/>
              </a:ext>
            </a:extLst>
          </p:cNvPr>
          <p:cNvSpPr txBox="1"/>
          <p:nvPr/>
        </p:nvSpPr>
        <p:spPr>
          <a:xfrm>
            <a:off x="8803967" y="5744360"/>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UAT</a:t>
            </a:r>
          </a:p>
        </p:txBody>
      </p:sp>
      <p:pic>
        <p:nvPicPr>
          <p:cNvPr id="27" name="Picture 4" descr="Image result for server icon">
            <a:extLst>
              <a:ext uri="{FF2B5EF4-FFF2-40B4-BE49-F238E27FC236}">
                <a16:creationId xmlns:a16="http://schemas.microsoft.com/office/drawing/2014/main" id="{ADAE4946-E8B1-40E5-B1E1-EEE55896C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2268" y="4542659"/>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3E4789D-1075-4225-8705-7FECEE14D083}"/>
              </a:ext>
            </a:extLst>
          </p:cNvPr>
          <p:cNvSpPr txBox="1"/>
          <p:nvPr/>
        </p:nvSpPr>
        <p:spPr>
          <a:xfrm>
            <a:off x="10438696" y="5744360"/>
            <a:ext cx="12888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PROD</a:t>
            </a:r>
          </a:p>
        </p:txBody>
      </p:sp>
      <p:sp>
        <p:nvSpPr>
          <p:cNvPr id="34" name="TextBox 33">
            <a:extLst>
              <a:ext uri="{FF2B5EF4-FFF2-40B4-BE49-F238E27FC236}">
                <a16:creationId xmlns:a16="http://schemas.microsoft.com/office/drawing/2014/main" id="{554E0D49-406E-4255-859D-9DA34AF670B1}"/>
              </a:ext>
            </a:extLst>
          </p:cNvPr>
          <p:cNvSpPr txBox="1"/>
          <p:nvPr/>
        </p:nvSpPr>
        <p:spPr>
          <a:xfrm>
            <a:off x="4426387" y="3076156"/>
            <a:ext cx="274820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 AGENT</a:t>
            </a:r>
          </a:p>
        </p:txBody>
      </p:sp>
      <p:sp>
        <p:nvSpPr>
          <p:cNvPr id="43" name="Arrow: Down 42">
            <a:extLst>
              <a:ext uri="{FF2B5EF4-FFF2-40B4-BE49-F238E27FC236}">
                <a16:creationId xmlns:a16="http://schemas.microsoft.com/office/drawing/2014/main" id="{0782D10C-1CB9-4285-BCA1-E62C6577435B}"/>
              </a:ext>
            </a:extLst>
          </p:cNvPr>
          <p:cNvSpPr/>
          <p:nvPr/>
        </p:nvSpPr>
        <p:spPr bwMode="auto">
          <a:xfrm>
            <a:off x="9059044" y="3875672"/>
            <a:ext cx="466592" cy="747698"/>
          </a:xfrm>
          <a:prstGeom prst="down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Arrow: Bent 44">
            <a:extLst>
              <a:ext uri="{FF2B5EF4-FFF2-40B4-BE49-F238E27FC236}">
                <a16:creationId xmlns:a16="http://schemas.microsoft.com/office/drawing/2014/main" id="{06058D5F-76AF-40D5-8D78-97D09ED472CF}"/>
              </a:ext>
            </a:extLst>
          </p:cNvPr>
          <p:cNvSpPr/>
          <p:nvPr/>
        </p:nvSpPr>
        <p:spPr bwMode="auto">
          <a:xfrm rot="5400000">
            <a:off x="10342762" y="3646991"/>
            <a:ext cx="1010167" cy="925630"/>
          </a:xfrm>
          <a:prstGeom prst="bent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Arrow: Bent 45">
            <a:extLst>
              <a:ext uri="{FF2B5EF4-FFF2-40B4-BE49-F238E27FC236}">
                <a16:creationId xmlns:a16="http://schemas.microsoft.com/office/drawing/2014/main" id="{7E864648-5C71-42C7-ADC1-66574C4A0626}"/>
              </a:ext>
            </a:extLst>
          </p:cNvPr>
          <p:cNvSpPr/>
          <p:nvPr/>
        </p:nvSpPr>
        <p:spPr bwMode="auto">
          <a:xfrm rot="5400000" flipV="1">
            <a:off x="7284557" y="3567277"/>
            <a:ext cx="1015795" cy="1090686"/>
          </a:xfrm>
          <a:prstGeom prst="bent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9F596B65-3517-44B3-809A-EC2C70C332E1}"/>
              </a:ext>
            </a:extLst>
          </p:cNvPr>
          <p:cNvSpPr/>
          <p:nvPr/>
        </p:nvSpPr>
        <p:spPr>
          <a:xfrm>
            <a:off x="7926931" y="3566320"/>
            <a:ext cx="2781488" cy="3741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Release</a:t>
            </a:r>
          </a:p>
        </p:txBody>
      </p:sp>
      <p:sp>
        <p:nvSpPr>
          <p:cNvPr id="48" name="Arrow: Bent 47">
            <a:extLst>
              <a:ext uri="{FF2B5EF4-FFF2-40B4-BE49-F238E27FC236}">
                <a16:creationId xmlns:a16="http://schemas.microsoft.com/office/drawing/2014/main" id="{5526F614-9739-41B9-9EEB-2309454B5C2E}"/>
              </a:ext>
            </a:extLst>
          </p:cNvPr>
          <p:cNvSpPr/>
          <p:nvPr/>
        </p:nvSpPr>
        <p:spPr bwMode="auto">
          <a:xfrm rot="5400000">
            <a:off x="7232857" y="1136387"/>
            <a:ext cx="1420614" cy="3477434"/>
          </a:xfrm>
          <a:prstGeom prst="bent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Arrow: Bent 28">
            <a:extLst>
              <a:ext uri="{FF2B5EF4-FFF2-40B4-BE49-F238E27FC236}">
                <a16:creationId xmlns:a16="http://schemas.microsoft.com/office/drawing/2014/main" id="{5753220B-1942-4F9E-A739-D2D67649CCF9}"/>
              </a:ext>
            </a:extLst>
          </p:cNvPr>
          <p:cNvSpPr/>
          <p:nvPr/>
        </p:nvSpPr>
        <p:spPr bwMode="auto">
          <a:xfrm rot="5400000">
            <a:off x="2369544" y="3647611"/>
            <a:ext cx="1010167" cy="1951522"/>
          </a:xfrm>
          <a:prstGeom prst="bent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Arrow: Bent 29">
            <a:extLst>
              <a:ext uri="{FF2B5EF4-FFF2-40B4-BE49-F238E27FC236}">
                <a16:creationId xmlns:a16="http://schemas.microsoft.com/office/drawing/2014/main" id="{F94D6ADC-7758-460A-9C63-9BE4EA5C2DD8}"/>
              </a:ext>
            </a:extLst>
          </p:cNvPr>
          <p:cNvSpPr/>
          <p:nvPr/>
        </p:nvSpPr>
        <p:spPr bwMode="auto">
          <a:xfrm rot="5400000">
            <a:off x="1042958" y="3777131"/>
            <a:ext cx="1010167" cy="1614755"/>
          </a:xfrm>
          <a:prstGeom prst="bent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lowchart: Magnetic Disk 30">
            <a:extLst>
              <a:ext uri="{FF2B5EF4-FFF2-40B4-BE49-F238E27FC236}">
                <a16:creationId xmlns:a16="http://schemas.microsoft.com/office/drawing/2014/main" id="{376005BC-E443-47B7-A6F5-B0FACE18AAF0}"/>
              </a:ext>
            </a:extLst>
          </p:cNvPr>
          <p:cNvSpPr/>
          <p:nvPr/>
        </p:nvSpPr>
        <p:spPr bwMode="auto">
          <a:xfrm>
            <a:off x="2416023" y="1877318"/>
            <a:ext cx="1681484" cy="1053382"/>
          </a:xfrm>
          <a:prstGeom prst="flowChartMagneticDisk">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TFVC</a:t>
            </a:r>
          </a:p>
        </p:txBody>
      </p:sp>
      <p:grpSp>
        <p:nvGrpSpPr>
          <p:cNvPr id="32" name="Group 31">
            <a:extLst>
              <a:ext uri="{FF2B5EF4-FFF2-40B4-BE49-F238E27FC236}">
                <a16:creationId xmlns:a16="http://schemas.microsoft.com/office/drawing/2014/main" id="{DEF357ED-6CF1-4FB2-BA72-9A9AC8CD1539}"/>
              </a:ext>
            </a:extLst>
          </p:cNvPr>
          <p:cNvGrpSpPr/>
          <p:nvPr/>
        </p:nvGrpSpPr>
        <p:grpSpPr>
          <a:xfrm>
            <a:off x="111534" y="5015917"/>
            <a:ext cx="1304445" cy="1462233"/>
            <a:chOff x="292141" y="4118288"/>
            <a:chExt cx="1304445" cy="1462233"/>
          </a:xfrm>
        </p:grpSpPr>
        <p:sp>
          <p:nvSpPr>
            <p:cNvPr id="33" name="TextBox 32">
              <a:extLst>
                <a:ext uri="{FF2B5EF4-FFF2-40B4-BE49-F238E27FC236}">
                  <a16:creationId xmlns:a16="http://schemas.microsoft.com/office/drawing/2014/main" id="{C9205D43-C6F2-44C4-A00C-FEA0C047D674}"/>
                </a:ext>
              </a:extLst>
            </p:cNvPr>
            <p:cNvSpPr txBox="1"/>
            <p:nvPr/>
          </p:nvSpPr>
          <p:spPr>
            <a:xfrm>
              <a:off x="473025" y="4952657"/>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a:t>
              </a:r>
            </a:p>
          </p:txBody>
        </p:sp>
        <p:pic>
          <p:nvPicPr>
            <p:cNvPr id="36" name="Picture 35">
              <a:extLst>
                <a:ext uri="{FF2B5EF4-FFF2-40B4-BE49-F238E27FC236}">
                  <a16:creationId xmlns:a16="http://schemas.microsoft.com/office/drawing/2014/main" id="{DE638D30-F40F-4A49-8224-6572CEF59DE5}"/>
                </a:ext>
              </a:extLst>
            </p:cNvPr>
            <p:cNvPicPr>
              <a:picLocks noChangeAspect="1"/>
            </p:cNvPicPr>
            <p:nvPr/>
          </p:nvPicPr>
          <p:blipFill>
            <a:blip r:embed="rId5"/>
            <a:stretch>
              <a:fillRect/>
            </a:stretch>
          </p:blipFill>
          <p:spPr>
            <a:xfrm>
              <a:off x="292141" y="4118288"/>
              <a:ext cx="1304445" cy="1019009"/>
            </a:xfrm>
            <a:prstGeom prst="rect">
              <a:avLst/>
            </a:prstGeom>
          </p:spPr>
        </p:pic>
      </p:grpSp>
      <p:grpSp>
        <p:nvGrpSpPr>
          <p:cNvPr id="38" name="Group 37">
            <a:extLst>
              <a:ext uri="{FF2B5EF4-FFF2-40B4-BE49-F238E27FC236}">
                <a16:creationId xmlns:a16="http://schemas.microsoft.com/office/drawing/2014/main" id="{C5E9D88C-9675-4690-84C1-0D938C665528}"/>
              </a:ext>
            </a:extLst>
          </p:cNvPr>
          <p:cNvGrpSpPr/>
          <p:nvPr/>
        </p:nvGrpSpPr>
        <p:grpSpPr>
          <a:xfrm>
            <a:off x="561540" y="3529584"/>
            <a:ext cx="466195" cy="1566869"/>
            <a:chOff x="778557" y="2448412"/>
            <a:chExt cx="466195" cy="2603662"/>
          </a:xfrm>
        </p:grpSpPr>
        <p:sp>
          <p:nvSpPr>
            <p:cNvPr id="40" name="Arrow: Up 39">
              <a:extLst>
                <a:ext uri="{FF2B5EF4-FFF2-40B4-BE49-F238E27FC236}">
                  <a16:creationId xmlns:a16="http://schemas.microsoft.com/office/drawing/2014/main" id="{5CA5CC41-F44A-44EE-968B-4F4B21928D66}"/>
                </a:ext>
              </a:extLst>
            </p:cNvPr>
            <p:cNvSpPr/>
            <p:nvPr/>
          </p:nvSpPr>
          <p:spPr bwMode="auto">
            <a:xfrm>
              <a:off x="779660" y="2448412"/>
              <a:ext cx="465092" cy="2174958"/>
            </a:xfrm>
            <a:prstGeom prst="up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Up 40">
              <a:extLst>
                <a:ext uri="{FF2B5EF4-FFF2-40B4-BE49-F238E27FC236}">
                  <a16:creationId xmlns:a16="http://schemas.microsoft.com/office/drawing/2014/main" id="{3081FC1D-EC4C-48AD-99A7-C2BA569C1183}"/>
                </a:ext>
              </a:extLst>
            </p:cNvPr>
            <p:cNvSpPr/>
            <p:nvPr/>
          </p:nvSpPr>
          <p:spPr bwMode="auto">
            <a:xfrm rot="10800000">
              <a:off x="778557" y="2654264"/>
              <a:ext cx="465092" cy="2397810"/>
            </a:xfrm>
            <a:prstGeom prst="up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E3AA60C5-7941-4F3C-9896-75474580B96A}"/>
              </a:ext>
            </a:extLst>
          </p:cNvPr>
          <p:cNvGrpSpPr/>
          <p:nvPr/>
        </p:nvGrpSpPr>
        <p:grpSpPr>
          <a:xfrm>
            <a:off x="1444190" y="5015917"/>
            <a:ext cx="1304445" cy="1462233"/>
            <a:chOff x="292141" y="4118288"/>
            <a:chExt cx="1304445" cy="1462233"/>
          </a:xfrm>
        </p:grpSpPr>
        <p:sp>
          <p:nvSpPr>
            <p:cNvPr id="44" name="TextBox 43">
              <a:extLst>
                <a:ext uri="{FF2B5EF4-FFF2-40B4-BE49-F238E27FC236}">
                  <a16:creationId xmlns:a16="http://schemas.microsoft.com/office/drawing/2014/main" id="{1DFE0D6A-A1A8-4150-B34F-122D66D37B81}"/>
                </a:ext>
              </a:extLst>
            </p:cNvPr>
            <p:cNvSpPr txBox="1"/>
            <p:nvPr/>
          </p:nvSpPr>
          <p:spPr>
            <a:xfrm>
              <a:off x="473025" y="4952657"/>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a:t>
              </a:r>
            </a:p>
          </p:txBody>
        </p:sp>
        <p:pic>
          <p:nvPicPr>
            <p:cNvPr id="49" name="Picture 48">
              <a:extLst>
                <a:ext uri="{FF2B5EF4-FFF2-40B4-BE49-F238E27FC236}">
                  <a16:creationId xmlns:a16="http://schemas.microsoft.com/office/drawing/2014/main" id="{D88C1CF1-F90E-4C61-83AA-1C00D8B0B70C}"/>
                </a:ext>
              </a:extLst>
            </p:cNvPr>
            <p:cNvPicPr>
              <a:picLocks noChangeAspect="1"/>
            </p:cNvPicPr>
            <p:nvPr/>
          </p:nvPicPr>
          <p:blipFill>
            <a:blip r:embed="rId5"/>
            <a:stretch>
              <a:fillRect/>
            </a:stretch>
          </p:blipFill>
          <p:spPr>
            <a:xfrm>
              <a:off x="292141" y="4118288"/>
              <a:ext cx="1304445" cy="1019009"/>
            </a:xfrm>
            <a:prstGeom prst="rect">
              <a:avLst/>
            </a:prstGeom>
          </p:spPr>
        </p:pic>
      </p:grpSp>
      <p:sp>
        <p:nvSpPr>
          <p:cNvPr id="50" name="TextBox 49">
            <a:extLst>
              <a:ext uri="{FF2B5EF4-FFF2-40B4-BE49-F238E27FC236}">
                <a16:creationId xmlns:a16="http://schemas.microsoft.com/office/drawing/2014/main" id="{0087B413-D91C-48F4-A974-28679BC8D06E}"/>
              </a:ext>
            </a:extLst>
          </p:cNvPr>
          <p:cNvSpPr txBox="1"/>
          <p:nvPr/>
        </p:nvSpPr>
        <p:spPr>
          <a:xfrm>
            <a:off x="50422" y="3065799"/>
            <a:ext cx="2500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 MASTER</a:t>
            </a:r>
          </a:p>
        </p:txBody>
      </p:sp>
      <p:pic>
        <p:nvPicPr>
          <p:cNvPr id="51" name="Picture 2" descr="Image result for server icon">
            <a:extLst>
              <a:ext uri="{FF2B5EF4-FFF2-40B4-BE49-F238E27FC236}">
                <a16:creationId xmlns:a16="http://schemas.microsoft.com/office/drawing/2014/main" id="{CB2ABD0C-0ACE-42D0-9178-FCD2233D2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96" y="1571052"/>
            <a:ext cx="1626827" cy="1626827"/>
          </a:xfrm>
          <a:prstGeom prst="rect">
            <a:avLst/>
          </a:prstGeom>
          <a:noFill/>
          <a:extLst>
            <a:ext uri="{909E8E84-426E-40DD-AFC4-6F175D3DCCD1}">
              <a14:hiddenFill xmlns:a14="http://schemas.microsoft.com/office/drawing/2010/main">
                <a:solidFill>
                  <a:srgbClr val="FFFFFF"/>
                </a:solidFill>
              </a14:hiddenFill>
            </a:ext>
          </a:extLst>
        </p:spPr>
      </p:pic>
      <p:sp>
        <p:nvSpPr>
          <p:cNvPr id="52" name="Arrow: Right 51">
            <a:extLst>
              <a:ext uri="{FF2B5EF4-FFF2-40B4-BE49-F238E27FC236}">
                <a16:creationId xmlns:a16="http://schemas.microsoft.com/office/drawing/2014/main" id="{0CC7C80C-6509-4CB4-8A1C-6C3B47B0E014}"/>
              </a:ext>
            </a:extLst>
          </p:cNvPr>
          <p:cNvSpPr/>
          <p:nvPr/>
        </p:nvSpPr>
        <p:spPr bwMode="auto">
          <a:xfrm>
            <a:off x="1632189" y="2058763"/>
            <a:ext cx="769152" cy="415735"/>
          </a:xfrm>
          <a:prstGeom prst="rightArrow">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A3862722-6E8E-4660-AD79-83F629C09765}"/>
              </a:ext>
            </a:extLst>
          </p:cNvPr>
          <p:cNvGrpSpPr/>
          <p:nvPr/>
        </p:nvGrpSpPr>
        <p:grpSpPr>
          <a:xfrm>
            <a:off x="2803584" y="5013243"/>
            <a:ext cx="1304445" cy="1462233"/>
            <a:chOff x="292141" y="4118288"/>
            <a:chExt cx="1304445" cy="1462233"/>
          </a:xfrm>
        </p:grpSpPr>
        <p:sp>
          <p:nvSpPr>
            <p:cNvPr id="54" name="TextBox 53">
              <a:extLst>
                <a:ext uri="{FF2B5EF4-FFF2-40B4-BE49-F238E27FC236}">
                  <a16:creationId xmlns:a16="http://schemas.microsoft.com/office/drawing/2014/main" id="{B296F5DC-5FA3-4B64-AF20-0C6561C0EFE2}"/>
                </a:ext>
              </a:extLst>
            </p:cNvPr>
            <p:cNvSpPr txBox="1"/>
            <p:nvPr/>
          </p:nvSpPr>
          <p:spPr>
            <a:xfrm>
              <a:off x="473025" y="4952657"/>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a:t>
              </a:r>
            </a:p>
          </p:txBody>
        </p:sp>
        <p:pic>
          <p:nvPicPr>
            <p:cNvPr id="55" name="Picture 54">
              <a:extLst>
                <a:ext uri="{FF2B5EF4-FFF2-40B4-BE49-F238E27FC236}">
                  <a16:creationId xmlns:a16="http://schemas.microsoft.com/office/drawing/2014/main" id="{1156AC1D-D6BE-4A21-BA45-13C47FF23BFA}"/>
                </a:ext>
              </a:extLst>
            </p:cNvPr>
            <p:cNvPicPr>
              <a:picLocks noChangeAspect="1"/>
            </p:cNvPicPr>
            <p:nvPr/>
          </p:nvPicPr>
          <p:blipFill>
            <a:blip r:embed="rId5"/>
            <a:stretch>
              <a:fillRect/>
            </a:stretch>
          </p:blipFill>
          <p:spPr>
            <a:xfrm>
              <a:off x="292141" y="4118288"/>
              <a:ext cx="1304445" cy="1019009"/>
            </a:xfrm>
            <a:prstGeom prst="rect">
              <a:avLst/>
            </a:prstGeom>
          </p:spPr>
        </p:pic>
      </p:grpSp>
      <p:sp>
        <p:nvSpPr>
          <p:cNvPr id="57" name="Arrow: Up 56">
            <a:extLst>
              <a:ext uri="{FF2B5EF4-FFF2-40B4-BE49-F238E27FC236}">
                <a16:creationId xmlns:a16="http://schemas.microsoft.com/office/drawing/2014/main" id="{2C5C677D-0A0F-4F30-BC98-909A853108F5}"/>
              </a:ext>
            </a:extLst>
          </p:cNvPr>
          <p:cNvSpPr/>
          <p:nvPr/>
        </p:nvSpPr>
        <p:spPr bwMode="auto">
          <a:xfrm rot="5400000">
            <a:off x="4322841" y="1869318"/>
            <a:ext cx="465092" cy="894717"/>
          </a:xfrm>
          <a:prstGeom prst="upArrow">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Arrow: Up 57">
            <a:extLst>
              <a:ext uri="{FF2B5EF4-FFF2-40B4-BE49-F238E27FC236}">
                <a16:creationId xmlns:a16="http://schemas.microsoft.com/office/drawing/2014/main" id="{DA17959A-1564-4CE2-9605-9B29C03CC86D}"/>
              </a:ext>
            </a:extLst>
          </p:cNvPr>
          <p:cNvSpPr/>
          <p:nvPr/>
        </p:nvSpPr>
        <p:spPr bwMode="auto">
          <a:xfrm rot="10800000">
            <a:off x="5367068" y="3501332"/>
            <a:ext cx="465092" cy="1129022"/>
          </a:xfrm>
          <a:prstGeom prst="upArrow">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32614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AA7182-809C-4720-8332-BC2ACD323C88}"/>
              </a:ext>
            </a:extLst>
          </p:cNvPr>
          <p:cNvPicPr>
            <a:picLocks noChangeAspect="1"/>
          </p:cNvPicPr>
          <p:nvPr/>
        </p:nvPicPr>
        <p:blipFill>
          <a:blip r:embed="rId2"/>
          <a:stretch>
            <a:fillRect/>
          </a:stretch>
        </p:blipFill>
        <p:spPr>
          <a:xfrm>
            <a:off x="8240864" y="1093221"/>
            <a:ext cx="3951136" cy="3951136"/>
          </a:xfrm>
          <a:prstGeom prst="rect">
            <a:avLst/>
          </a:prstGeom>
        </p:spPr>
      </p:pic>
      <p:sp>
        <p:nvSpPr>
          <p:cNvPr id="4" name="Title 3">
            <a:extLst>
              <a:ext uri="{FF2B5EF4-FFF2-40B4-BE49-F238E27FC236}">
                <a16:creationId xmlns:a16="http://schemas.microsoft.com/office/drawing/2014/main" id="{EBF36A8B-B99B-4574-BBB4-A44110967224}"/>
              </a:ext>
            </a:extLst>
          </p:cNvPr>
          <p:cNvSpPr>
            <a:spLocks noGrp="1"/>
          </p:cNvSpPr>
          <p:nvPr>
            <p:ph type="title"/>
          </p:nvPr>
        </p:nvSpPr>
        <p:spPr/>
        <p:txBody>
          <a:bodyPr/>
          <a:lstStyle/>
          <a:p>
            <a:r>
              <a:rPr lang="en-US" b="1" dirty="0"/>
              <a:t>What’s in it for me?</a:t>
            </a:r>
            <a:endParaRPr lang="en-US" dirty="0"/>
          </a:p>
        </p:txBody>
      </p:sp>
      <p:sp>
        <p:nvSpPr>
          <p:cNvPr id="5" name="Text Placeholder 4">
            <a:extLst>
              <a:ext uri="{FF2B5EF4-FFF2-40B4-BE49-F238E27FC236}">
                <a16:creationId xmlns:a16="http://schemas.microsoft.com/office/drawing/2014/main" id="{F2303287-C394-4CDD-97D8-5EB5A9ED301D}"/>
              </a:ext>
            </a:extLst>
          </p:cNvPr>
          <p:cNvSpPr>
            <a:spLocks noGrp="1"/>
          </p:cNvSpPr>
          <p:nvPr>
            <p:ph type="body" sz="quarter" idx="10"/>
          </p:nvPr>
        </p:nvSpPr>
        <p:spPr>
          <a:xfrm>
            <a:off x="269240" y="1093221"/>
            <a:ext cx="7864944" cy="5312223"/>
          </a:xfrm>
        </p:spPr>
        <p:txBody>
          <a:bodyPr/>
          <a:lstStyle/>
          <a:p>
            <a:r>
              <a:rPr lang="en-US" sz="2800" b="1" u="sng" dirty="0"/>
              <a:t>Philosophy 26%</a:t>
            </a:r>
          </a:p>
          <a:p>
            <a:pPr marL="571500" indent="-571500">
              <a:buFont typeface="Arial" panose="020B0604020202020204" pitchFamily="34" charset="0"/>
              <a:buChar char="•"/>
            </a:pPr>
            <a:r>
              <a:rPr lang="en-US" sz="2800" dirty="0"/>
              <a:t>History – Lean Production to Lean Software</a:t>
            </a:r>
          </a:p>
          <a:p>
            <a:pPr marL="571500" indent="-571500">
              <a:buFont typeface="Arial" panose="020B0604020202020204" pitchFamily="34" charset="0"/>
              <a:buChar char="•"/>
            </a:pPr>
            <a:r>
              <a:rPr lang="en-US" sz="2800" dirty="0"/>
              <a:t>Defined – CI, CD, </a:t>
            </a:r>
            <a:r>
              <a:rPr lang="en-US" sz="2800" dirty="0" err="1"/>
              <a:t>CD</a:t>
            </a:r>
            <a:r>
              <a:rPr lang="en-US" sz="2800" baseline="30000" dirty="0" err="1"/>
              <a:t>Too</a:t>
            </a:r>
            <a:endParaRPr lang="en-US" sz="2800" baseline="30000" dirty="0"/>
          </a:p>
          <a:p>
            <a:pPr marL="571500" indent="-571500">
              <a:buFont typeface="Arial" panose="020B0604020202020204" pitchFamily="34" charset="0"/>
              <a:buChar char="•"/>
            </a:pPr>
            <a:r>
              <a:rPr lang="en-US" sz="2800" dirty="0"/>
              <a:t>Benefits – High Performance Companies</a:t>
            </a:r>
          </a:p>
          <a:p>
            <a:pPr marL="571500" indent="-571500">
              <a:buFont typeface="Arial" panose="020B0604020202020204" pitchFamily="34" charset="0"/>
              <a:buChar char="•"/>
            </a:pPr>
            <a:r>
              <a:rPr lang="en-US" sz="2800" dirty="0"/>
              <a:t>Setup For Success – More than CI/CD</a:t>
            </a:r>
          </a:p>
          <a:p>
            <a:pPr marL="571500" indent="-571500">
              <a:buFont typeface="Arial" panose="020B0604020202020204" pitchFamily="34" charset="0"/>
              <a:buChar char="•"/>
            </a:pPr>
            <a:r>
              <a:rPr lang="en-US" sz="2800" dirty="0"/>
              <a:t>Team Development Models</a:t>
            </a:r>
          </a:p>
          <a:p>
            <a:r>
              <a:rPr lang="en-US" sz="2800" b="1" u="sng" dirty="0"/>
              <a:t>Technical 74%</a:t>
            </a:r>
          </a:p>
          <a:p>
            <a:pPr marL="571500" indent="-571500">
              <a:buFont typeface="Arial" panose="020B0604020202020204" pitchFamily="34" charset="0"/>
              <a:buChar char="•"/>
            </a:pPr>
            <a:r>
              <a:rPr lang="en-US" sz="2800" dirty="0"/>
              <a:t>VSTS – Build / Release Tasks</a:t>
            </a:r>
          </a:p>
          <a:p>
            <a:pPr marL="571500" indent="-571500">
              <a:buFont typeface="Arial" panose="020B0604020202020204" pitchFamily="34" charset="0"/>
              <a:buChar char="•"/>
            </a:pPr>
            <a:r>
              <a:rPr lang="en-US" sz="2800" dirty="0"/>
              <a:t>Release Management - VSTS</a:t>
            </a:r>
          </a:p>
          <a:p>
            <a:pPr marL="571500" indent="-571500">
              <a:buFont typeface="Arial" panose="020B0604020202020204" pitchFamily="34" charset="0"/>
              <a:buChar char="•"/>
            </a:pPr>
            <a:r>
              <a:rPr lang="en-US" sz="2800" dirty="0"/>
              <a:t>Jenkins Server – Pipeline</a:t>
            </a:r>
          </a:p>
          <a:p>
            <a:pPr marL="571500" indent="-571500">
              <a:buFont typeface="Arial" panose="020B0604020202020204" pitchFamily="34" charset="0"/>
              <a:buChar char="•"/>
            </a:pPr>
            <a:r>
              <a:rPr lang="en-US" sz="2800" dirty="0"/>
              <a:t>Operations / Monitoring </a:t>
            </a:r>
          </a:p>
        </p:txBody>
      </p:sp>
      <p:sp>
        <p:nvSpPr>
          <p:cNvPr id="6" name="Rectangle 5">
            <a:extLst>
              <a:ext uri="{FF2B5EF4-FFF2-40B4-BE49-F238E27FC236}">
                <a16:creationId xmlns:a16="http://schemas.microsoft.com/office/drawing/2014/main" id="{3C2E941B-C58F-489E-A7AD-5E71E96B109A}"/>
              </a:ext>
            </a:extLst>
          </p:cNvPr>
          <p:cNvSpPr/>
          <p:nvPr/>
        </p:nvSpPr>
        <p:spPr>
          <a:xfrm>
            <a:off x="9389738" y="4861477"/>
            <a:ext cx="1800493" cy="646331"/>
          </a:xfrm>
          <a:prstGeom prst="rect">
            <a:avLst/>
          </a:prstGeom>
        </p:spPr>
        <p:txBody>
          <a:bodyPr wrap="none">
            <a:spAutoFit/>
          </a:bodyPr>
          <a:lstStyle/>
          <a:p>
            <a:r>
              <a:rPr lang="en-US" sz="3600" b="1" dirty="0"/>
              <a:t>WII FM </a:t>
            </a:r>
            <a:endParaRPr lang="en-US" sz="3600" dirty="0"/>
          </a:p>
        </p:txBody>
      </p:sp>
    </p:spTree>
    <p:extLst>
      <p:ext uri="{BB962C8B-B14F-4D97-AF65-F5344CB8AC3E}">
        <p14:creationId xmlns:p14="http://schemas.microsoft.com/office/powerpoint/2010/main" val="11442113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EEE8-F4AA-45EE-8E2C-61E33E766835}"/>
              </a:ext>
            </a:extLst>
          </p:cNvPr>
          <p:cNvSpPr>
            <a:spLocks noGrp="1"/>
          </p:cNvSpPr>
          <p:nvPr>
            <p:ph type="title"/>
          </p:nvPr>
        </p:nvSpPr>
        <p:spPr/>
        <p:txBody>
          <a:bodyPr/>
          <a:lstStyle/>
          <a:p>
            <a:r>
              <a:rPr lang="en-US" sz="4800" b="1" dirty="0">
                <a:solidFill>
                  <a:schemeClr val="tx2">
                    <a:lumMod val="50000"/>
                  </a:schemeClr>
                </a:solidFill>
              </a:rPr>
              <a:t>Single Org: One master solution</a:t>
            </a:r>
            <a:endParaRPr lang="en-US" dirty="0">
              <a:solidFill>
                <a:schemeClr val="tx2">
                  <a:lumMod val="50000"/>
                </a:schemeClr>
              </a:solidFill>
            </a:endParaRPr>
          </a:p>
        </p:txBody>
      </p:sp>
      <p:pic>
        <p:nvPicPr>
          <p:cNvPr id="3" name="Picture 2">
            <a:extLst>
              <a:ext uri="{FF2B5EF4-FFF2-40B4-BE49-F238E27FC236}">
                <a16:creationId xmlns:a16="http://schemas.microsoft.com/office/drawing/2014/main" id="{667716FE-3B36-4D51-BCBF-1C11EA809AAB}"/>
              </a:ext>
            </a:extLst>
          </p:cNvPr>
          <p:cNvPicPr>
            <a:picLocks noChangeAspect="1"/>
          </p:cNvPicPr>
          <p:nvPr/>
        </p:nvPicPr>
        <p:blipFill>
          <a:blip r:embed="rId2"/>
          <a:stretch>
            <a:fillRect/>
          </a:stretch>
        </p:blipFill>
        <p:spPr>
          <a:xfrm>
            <a:off x="6656054" y="1301513"/>
            <a:ext cx="4191363" cy="4191363"/>
          </a:xfrm>
          <a:prstGeom prst="rect">
            <a:avLst/>
          </a:prstGeom>
        </p:spPr>
      </p:pic>
      <p:sp>
        <p:nvSpPr>
          <p:cNvPr id="4" name="Text Placeholder 3">
            <a:extLst>
              <a:ext uri="{FF2B5EF4-FFF2-40B4-BE49-F238E27FC236}">
                <a16:creationId xmlns:a16="http://schemas.microsoft.com/office/drawing/2014/main" id="{70BD20B1-A4EF-4271-87F6-F53831032351}"/>
              </a:ext>
            </a:extLst>
          </p:cNvPr>
          <p:cNvSpPr txBox="1">
            <a:spLocks/>
          </p:cNvSpPr>
          <p:nvPr/>
        </p:nvSpPr>
        <p:spPr>
          <a:xfrm>
            <a:off x="269241" y="1170431"/>
            <a:ext cx="6298536" cy="504643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4000" b="1" dirty="0">
              <a:solidFill>
                <a:schemeClr val="tx2">
                  <a:lumMod val="50000"/>
                </a:schemeClr>
              </a:solidFill>
            </a:endParaRPr>
          </a:p>
          <a:p>
            <a:r>
              <a:rPr lang="en-US" sz="4000" b="1" dirty="0">
                <a:solidFill>
                  <a:schemeClr val="tx2">
                    <a:lumMod val="50000"/>
                  </a:schemeClr>
                </a:solidFill>
              </a:rPr>
              <a:t>No two versions</a:t>
            </a:r>
          </a:p>
          <a:p>
            <a:r>
              <a:rPr lang="en-US" sz="4000" b="1" dirty="0">
                <a:solidFill>
                  <a:schemeClr val="tx2">
                    <a:lumMod val="50000"/>
                  </a:schemeClr>
                </a:solidFill>
              </a:rPr>
              <a:t>Merging is unavoidable</a:t>
            </a:r>
          </a:p>
          <a:p>
            <a:r>
              <a:rPr lang="en-US" sz="4000" b="1" dirty="0">
                <a:solidFill>
                  <a:schemeClr val="tx2">
                    <a:lumMod val="50000"/>
                  </a:schemeClr>
                </a:solidFill>
              </a:rPr>
              <a:t>Cooperation Required</a:t>
            </a:r>
          </a:p>
          <a:p>
            <a:endParaRPr lang="en-US" sz="4000" b="1" dirty="0">
              <a:solidFill>
                <a:schemeClr val="tx2">
                  <a:lumMod val="50000"/>
                </a:schemeClr>
              </a:solidFill>
            </a:endParaRPr>
          </a:p>
          <a:p>
            <a:r>
              <a:rPr lang="en-US" sz="4000" b="1" dirty="0">
                <a:solidFill>
                  <a:schemeClr val="tx2">
                    <a:lumMod val="50000"/>
                  </a:schemeClr>
                </a:solidFill>
              </a:rPr>
              <a:t>Break Early, Fix Early</a:t>
            </a:r>
            <a:endParaRPr lang="en-US" sz="4000" dirty="0">
              <a:solidFill>
                <a:schemeClr val="tx2">
                  <a:lumMod val="50000"/>
                </a:schemeClr>
              </a:solidFill>
            </a:endParaRPr>
          </a:p>
        </p:txBody>
      </p:sp>
    </p:spTree>
    <p:extLst>
      <p:ext uri="{BB962C8B-B14F-4D97-AF65-F5344CB8AC3E}">
        <p14:creationId xmlns:p14="http://schemas.microsoft.com/office/powerpoint/2010/main" val="37860334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DC3662AE-94D3-4231-BBBD-92DCF4065EFD}"/>
              </a:ext>
            </a:extLst>
          </p:cNvPr>
          <p:cNvSpPr/>
          <p:nvPr/>
        </p:nvSpPr>
        <p:spPr bwMode="auto">
          <a:xfrm>
            <a:off x="1645109" y="1790421"/>
            <a:ext cx="1511844" cy="415735"/>
          </a:xfrm>
          <a:prstGeom prst="rightArrow">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Arrow: Down 35">
            <a:extLst>
              <a:ext uri="{FF2B5EF4-FFF2-40B4-BE49-F238E27FC236}">
                <a16:creationId xmlns:a16="http://schemas.microsoft.com/office/drawing/2014/main" id="{7DD8E768-F1EA-4DEF-AF3E-FB5AD313E6ED}"/>
              </a:ext>
            </a:extLst>
          </p:cNvPr>
          <p:cNvSpPr/>
          <p:nvPr/>
        </p:nvSpPr>
        <p:spPr bwMode="auto">
          <a:xfrm rot="16200000">
            <a:off x="5524894" y="-2651728"/>
            <a:ext cx="466592" cy="8264757"/>
          </a:xfrm>
          <a:prstGeom prst="down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Down 39">
            <a:extLst>
              <a:ext uri="{FF2B5EF4-FFF2-40B4-BE49-F238E27FC236}">
                <a16:creationId xmlns:a16="http://schemas.microsoft.com/office/drawing/2014/main" id="{F3ADB0A0-1F4D-42F3-8077-0F5D9F279A67}"/>
              </a:ext>
            </a:extLst>
          </p:cNvPr>
          <p:cNvSpPr/>
          <p:nvPr/>
        </p:nvSpPr>
        <p:spPr bwMode="auto">
          <a:xfrm rot="5400000">
            <a:off x="4711207" y="4644750"/>
            <a:ext cx="489197" cy="1151505"/>
          </a:xfrm>
          <a:prstGeom prst="downArrow">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F5B7450-4CA4-49C4-9F36-48F99677C906}"/>
              </a:ext>
            </a:extLst>
          </p:cNvPr>
          <p:cNvSpPr>
            <a:spLocks noGrp="1"/>
          </p:cNvSpPr>
          <p:nvPr>
            <p:ph type="title"/>
          </p:nvPr>
        </p:nvSpPr>
        <p:spPr/>
        <p:txBody>
          <a:bodyPr/>
          <a:lstStyle/>
          <a:p>
            <a:r>
              <a:rPr lang="en-US" dirty="0"/>
              <a:t>DEMO VSTS Environments</a:t>
            </a:r>
          </a:p>
        </p:txBody>
      </p:sp>
      <p:pic>
        <p:nvPicPr>
          <p:cNvPr id="4" name="Picture 3">
            <a:extLst>
              <a:ext uri="{FF2B5EF4-FFF2-40B4-BE49-F238E27FC236}">
                <a16:creationId xmlns:a16="http://schemas.microsoft.com/office/drawing/2014/main" id="{14E41943-B64D-4ADC-9096-728948287E2F}"/>
              </a:ext>
            </a:extLst>
          </p:cNvPr>
          <p:cNvPicPr>
            <a:picLocks noChangeAspect="1"/>
          </p:cNvPicPr>
          <p:nvPr/>
        </p:nvPicPr>
        <p:blipFill>
          <a:blip r:embed="rId2"/>
          <a:stretch>
            <a:fillRect/>
          </a:stretch>
        </p:blipFill>
        <p:spPr>
          <a:xfrm>
            <a:off x="273259" y="2942287"/>
            <a:ext cx="1304445" cy="1019009"/>
          </a:xfrm>
          <a:prstGeom prst="rect">
            <a:avLst/>
          </a:prstGeom>
        </p:spPr>
      </p:pic>
      <p:sp>
        <p:nvSpPr>
          <p:cNvPr id="5" name="Arrow: Up 4">
            <a:extLst>
              <a:ext uri="{FF2B5EF4-FFF2-40B4-BE49-F238E27FC236}">
                <a16:creationId xmlns:a16="http://schemas.microsoft.com/office/drawing/2014/main" id="{89549CA9-0586-44D7-9F5E-0B511FA966D9}"/>
              </a:ext>
            </a:extLst>
          </p:cNvPr>
          <p:cNvSpPr/>
          <p:nvPr/>
        </p:nvSpPr>
        <p:spPr bwMode="auto">
          <a:xfrm>
            <a:off x="782294" y="2278598"/>
            <a:ext cx="465092" cy="605126"/>
          </a:xfrm>
          <a:prstGeom prst="up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lowchart: Magnetic Disk 5">
            <a:extLst>
              <a:ext uri="{FF2B5EF4-FFF2-40B4-BE49-F238E27FC236}">
                <a16:creationId xmlns:a16="http://schemas.microsoft.com/office/drawing/2014/main" id="{92D427B0-1681-47F9-BFC8-ACB5F7379AC4}"/>
              </a:ext>
            </a:extLst>
          </p:cNvPr>
          <p:cNvSpPr/>
          <p:nvPr/>
        </p:nvSpPr>
        <p:spPr bwMode="auto">
          <a:xfrm>
            <a:off x="497896" y="1225215"/>
            <a:ext cx="1171251" cy="1053382"/>
          </a:xfrm>
          <a:prstGeom prst="flowChartMagneticDisk">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TFVC</a:t>
            </a:r>
          </a:p>
        </p:txBody>
      </p:sp>
      <p:pic>
        <p:nvPicPr>
          <p:cNvPr id="7" name="Picture 2" descr="Image result for server icon">
            <a:extLst>
              <a:ext uri="{FF2B5EF4-FFF2-40B4-BE49-F238E27FC236}">
                <a16:creationId xmlns:a16="http://schemas.microsoft.com/office/drawing/2014/main" id="{0AF7C0C1-D896-4AB9-A219-CE59E25CC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6120" y="1386456"/>
            <a:ext cx="1626827" cy="1626827"/>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D0B84B85-D4FA-4894-9CA6-AF2CB5167078}"/>
              </a:ext>
            </a:extLst>
          </p:cNvPr>
          <p:cNvSpPr/>
          <p:nvPr/>
        </p:nvSpPr>
        <p:spPr bwMode="auto">
          <a:xfrm rot="16200000">
            <a:off x="619737" y="4077181"/>
            <a:ext cx="721968" cy="420344"/>
          </a:xfrm>
          <a:prstGeom prst="rightArrow">
            <a:avLst/>
          </a:prstGeom>
          <a:solidFill>
            <a:srgbClr val="7030A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4" descr="Image result for server icon">
            <a:extLst>
              <a:ext uri="{FF2B5EF4-FFF2-40B4-BE49-F238E27FC236}">
                <a16:creationId xmlns:a16="http://schemas.microsoft.com/office/drawing/2014/main" id="{1FECFFF6-1D03-449E-99D3-F397438E1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991" y="4539990"/>
            <a:ext cx="1201701" cy="1201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server icon">
            <a:extLst>
              <a:ext uri="{FF2B5EF4-FFF2-40B4-BE49-F238E27FC236}">
                <a16:creationId xmlns:a16="http://schemas.microsoft.com/office/drawing/2014/main" id="{BF67D64F-A238-468C-A61F-65C73066A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8216" y="2688801"/>
            <a:ext cx="1201701" cy="12017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5D842FF-1180-4BF9-8421-E6C84CF40B89}"/>
              </a:ext>
            </a:extLst>
          </p:cNvPr>
          <p:cNvSpPr txBox="1"/>
          <p:nvPr/>
        </p:nvSpPr>
        <p:spPr>
          <a:xfrm>
            <a:off x="467013" y="5741691"/>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a:t>
            </a:r>
          </a:p>
        </p:txBody>
      </p:sp>
      <p:sp>
        <p:nvSpPr>
          <p:cNvPr id="14" name="TextBox 13">
            <a:extLst>
              <a:ext uri="{FF2B5EF4-FFF2-40B4-BE49-F238E27FC236}">
                <a16:creationId xmlns:a16="http://schemas.microsoft.com/office/drawing/2014/main" id="{1AA8EE28-D2B4-41BD-B19F-B2B370B8FD5B}"/>
              </a:ext>
            </a:extLst>
          </p:cNvPr>
          <p:cNvSpPr txBox="1"/>
          <p:nvPr/>
        </p:nvSpPr>
        <p:spPr>
          <a:xfrm>
            <a:off x="3268133" y="5762527"/>
            <a:ext cx="10274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SIT</a:t>
            </a:r>
          </a:p>
        </p:txBody>
      </p:sp>
      <p:sp>
        <p:nvSpPr>
          <p:cNvPr id="15" name="TextBox 14">
            <a:extLst>
              <a:ext uri="{FF2B5EF4-FFF2-40B4-BE49-F238E27FC236}">
                <a16:creationId xmlns:a16="http://schemas.microsoft.com/office/drawing/2014/main" id="{140693B8-3605-42E9-A08E-BBDE4DCE4F2C}"/>
              </a:ext>
            </a:extLst>
          </p:cNvPr>
          <p:cNvSpPr txBox="1"/>
          <p:nvPr/>
        </p:nvSpPr>
        <p:spPr>
          <a:xfrm>
            <a:off x="10106783" y="3890502"/>
            <a:ext cx="148814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PROD</a:t>
            </a:r>
          </a:p>
        </p:txBody>
      </p:sp>
      <p:sp>
        <p:nvSpPr>
          <p:cNvPr id="16" name="TextBox 15">
            <a:extLst>
              <a:ext uri="{FF2B5EF4-FFF2-40B4-BE49-F238E27FC236}">
                <a16:creationId xmlns:a16="http://schemas.microsoft.com/office/drawing/2014/main" id="{8ECF3D29-82AE-4DA8-AD59-E2F2C12DA99E}"/>
              </a:ext>
            </a:extLst>
          </p:cNvPr>
          <p:cNvSpPr txBox="1"/>
          <p:nvPr/>
        </p:nvSpPr>
        <p:spPr>
          <a:xfrm>
            <a:off x="2570746" y="2857777"/>
            <a:ext cx="274820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 AGENT</a:t>
            </a:r>
          </a:p>
        </p:txBody>
      </p:sp>
      <p:sp>
        <p:nvSpPr>
          <p:cNvPr id="20" name="Rectangle 19">
            <a:extLst>
              <a:ext uri="{FF2B5EF4-FFF2-40B4-BE49-F238E27FC236}">
                <a16:creationId xmlns:a16="http://schemas.microsoft.com/office/drawing/2014/main" id="{9DAF3A52-01FF-4C80-A97F-4B2E13379A23}"/>
              </a:ext>
            </a:extLst>
          </p:cNvPr>
          <p:cNvSpPr/>
          <p:nvPr/>
        </p:nvSpPr>
        <p:spPr>
          <a:xfrm>
            <a:off x="5482905" y="1728134"/>
            <a:ext cx="3938522" cy="37114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21" name="Rectangle 20">
            <a:extLst>
              <a:ext uri="{FF2B5EF4-FFF2-40B4-BE49-F238E27FC236}">
                <a16:creationId xmlns:a16="http://schemas.microsoft.com/office/drawing/2014/main" id="{73973DDE-A0E7-4064-9DFA-4B40C906018D}"/>
              </a:ext>
            </a:extLst>
          </p:cNvPr>
          <p:cNvSpPr/>
          <p:nvPr/>
        </p:nvSpPr>
        <p:spPr>
          <a:xfrm>
            <a:off x="5707348" y="3192099"/>
            <a:ext cx="3521902" cy="3629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Unit Tests</a:t>
            </a:r>
          </a:p>
        </p:txBody>
      </p:sp>
      <p:sp>
        <p:nvSpPr>
          <p:cNvPr id="22" name="Rectangle 21">
            <a:extLst>
              <a:ext uri="{FF2B5EF4-FFF2-40B4-BE49-F238E27FC236}">
                <a16:creationId xmlns:a16="http://schemas.microsoft.com/office/drawing/2014/main" id="{F06A729B-E66B-4CDF-8E60-276F11383519}"/>
              </a:ext>
            </a:extLst>
          </p:cNvPr>
          <p:cNvSpPr/>
          <p:nvPr/>
        </p:nvSpPr>
        <p:spPr>
          <a:xfrm>
            <a:off x="5707348" y="2760826"/>
            <a:ext cx="3521902" cy="3629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Static Code Analysis</a:t>
            </a:r>
          </a:p>
        </p:txBody>
      </p:sp>
      <p:sp>
        <p:nvSpPr>
          <p:cNvPr id="23" name="Rectangle 22">
            <a:extLst>
              <a:ext uri="{FF2B5EF4-FFF2-40B4-BE49-F238E27FC236}">
                <a16:creationId xmlns:a16="http://schemas.microsoft.com/office/drawing/2014/main" id="{7905DAEA-1CEC-41B3-96AD-90EEFC486BC0}"/>
              </a:ext>
            </a:extLst>
          </p:cNvPr>
          <p:cNvSpPr/>
          <p:nvPr/>
        </p:nvSpPr>
        <p:spPr>
          <a:xfrm>
            <a:off x="5707348" y="3623372"/>
            <a:ext cx="3521902" cy="3629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Rebuild Plugins</a:t>
            </a:r>
          </a:p>
        </p:txBody>
      </p:sp>
      <p:sp>
        <p:nvSpPr>
          <p:cNvPr id="24" name="Rectangle 23">
            <a:extLst>
              <a:ext uri="{FF2B5EF4-FFF2-40B4-BE49-F238E27FC236}">
                <a16:creationId xmlns:a16="http://schemas.microsoft.com/office/drawing/2014/main" id="{F2FD65D0-C6AA-4106-8995-C04565DACF53}"/>
              </a:ext>
            </a:extLst>
          </p:cNvPr>
          <p:cNvSpPr/>
          <p:nvPr/>
        </p:nvSpPr>
        <p:spPr>
          <a:xfrm>
            <a:off x="5707348" y="1886992"/>
            <a:ext cx="3521902" cy="3629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Get Latest CRM Solution / Code</a:t>
            </a:r>
          </a:p>
        </p:txBody>
      </p:sp>
      <p:sp>
        <p:nvSpPr>
          <p:cNvPr id="25" name="Rectangle 24">
            <a:extLst>
              <a:ext uri="{FF2B5EF4-FFF2-40B4-BE49-F238E27FC236}">
                <a16:creationId xmlns:a16="http://schemas.microsoft.com/office/drawing/2014/main" id="{063E90B6-B921-4019-8B57-63A0800703AB}"/>
              </a:ext>
            </a:extLst>
          </p:cNvPr>
          <p:cNvSpPr/>
          <p:nvPr/>
        </p:nvSpPr>
        <p:spPr>
          <a:xfrm>
            <a:off x="5707348" y="2329553"/>
            <a:ext cx="3521902" cy="3629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Code Built From Source</a:t>
            </a:r>
          </a:p>
        </p:txBody>
      </p:sp>
      <p:sp>
        <p:nvSpPr>
          <p:cNvPr id="26" name="Rectangle 25">
            <a:extLst>
              <a:ext uri="{FF2B5EF4-FFF2-40B4-BE49-F238E27FC236}">
                <a16:creationId xmlns:a16="http://schemas.microsoft.com/office/drawing/2014/main" id="{5C1C3958-8193-47E8-B8BE-924961C03DFC}"/>
              </a:ext>
            </a:extLst>
          </p:cNvPr>
          <p:cNvSpPr/>
          <p:nvPr/>
        </p:nvSpPr>
        <p:spPr>
          <a:xfrm>
            <a:off x="5707348" y="4056664"/>
            <a:ext cx="3521902" cy="3741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Solution Deployed</a:t>
            </a:r>
          </a:p>
        </p:txBody>
      </p:sp>
      <p:sp>
        <p:nvSpPr>
          <p:cNvPr id="27" name="Rectangle 26">
            <a:extLst>
              <a:ext uri="{FF2B5EF4-FFF2-40B4-BE49-F238E27FC236}">
                <a16:creationId xmlns:a16="http://schemas.microsoft.com/office/drawing/2014/main" id="{78EE7E7E-09E9-4D3A-8ECC-3617198219AA}"/>
              </a:ext>
            </a:extLst>
          </p:cNvPr>
          <p:cNvSpPr/>
          <p:nvPr/>
        </p:nvSpPr>
        <p:spPr>
          <a:xfrm>
            <a:off x="5707348" y="4501216"/>
            <a:ext cx="3521902" cy="35456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Data Deployed</a:t>
            </a:r>
          </a:p>
        </p:txBody>
      </p:sp>
      <p:sp>
        <p:nvSpPr>
          <p:cNvPr id="28" name="Rectangle 27">
            <a:extLst>
              <a:ext uri="{FF2B5EF4-FFF2-40B4-BE49-F238E27FC236}">
                <a16:creationId xmlns:a16="http://schemas.microsoft.com/office/drawing/2014/main" id="{7EE35E0C-E154-4057-80A6-A81A983ED637}"/>
              </a:ext>
            </a:extLst>
          </p:cNvPr>
          <p:cNvSpPr/>
          <p:nvPr/>
        </p:nvSpPr>
        <p:spPr>
          <a:xfrm>
            <a:off x="5707348" y="4925785"/>
            <a:ext cx="3521902" cy="3741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Automated UI Testing</a:t>
            </a:r>
          </a:p>
        </p:txBody>
      </p:sp>
      <p:sp>
        <p:nvSpPr>
          <p:cNvPr id="33" name="Arrow: Down 32">
            <a:extLst>
              <a:ext uri="{FF2B5EF4-FFF2-40B4-BE49-F238E27FC236}">
                <a16:creationId xmlns:a16="http://schemas.microsoft.com/office/drawing/2014/main" id="{3A7CCF71-22CA-444B-A1BD-B7F77AA97623}"/>
              </a:ext>
            </a:extLst>
          </p:cNvPr>
          <p:cNvSpPr/>
          <p:nvPr/>
        </p:nvSpPr>
        <p:spPr bwMode="auto">
          <a:xfrm>
            <a:off x="10530312" y="1956982"/>
            <a:ext cx="466592" cy="747698"/>
          </a:xfrm>
          <a:prstGeom prst="downArrow">
            <a:avLst/>
          </a:prstGeom>
          <a:solidFill>
            <a:srgbClr val="00B05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3608DB4D-F51E-428F-AA6A-D1D6468042E4}"/>
              </a:ext>
            </a:extLst>
          </p:cNvPr>
          <p:cNvSpPr/>
          <p:nvPr/>
        </p:nvSpPr>
        <p:spPr>
          <a:xfrm>
            <a:off x="9905638" y="1077362"/>
            <a:ext cx="1813234" cy="8796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Release</a:t>
            </a:r>
          </a:p>
        </p:txBody>
      </p:sp>
      <p:sp>
        <p:nvSpPr>
          <p:cNvPr id="38" name="Arrow: Down 37">
            <a:extLst>
              <a:ext uri="{FF2B5EF4-FFF2-40B4-BE49-F238E27FC236}">
                <a16:creationId xmlns:a16="http://schemas.microsoft.com/office/drawing/2014/main" id="{AF898FFC-4A32-4A41-8FE5-6456E072B3DF}"/>
              </a:ext>
            </a:extLst>
          </p:cNvPr>
          <p:cNvSpPr/>
          <p:nvPr/>
        </p:nvSpPr>
        <p:spPr bwMode="auto">
          <a:xfrm rot="16200000">
            <a:off x="4662555" y="1422537"/>
            <a:ext cx="489197" cy="1151505"/>
          </a:xfrm>
          <a:prstGeom prst="downArrow">
            <a:avLst/>
          </a:prstGeom>
          <a:solidFill>
            <a:srgbClr val="0070C0"/>
          </a:solid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4" descr="Image result for server icon">
            <a:extLst>
              <a:ext uri="{FF2B5EF4-FFF2-40B4-BE49-F238E27FC236}">
                <a16:creationId xmlns:a16="http://schemas.microsoft.com/office/drawing/2014/main" id="{B5DB131E-62D1-47F3-B5DA-61026C4F9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11" y="4501216"/>
            <a:ext cx="1201701" cy="120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429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ACAB4-A6F0-435E-95D3-53DA0345281B}"/>
              </a:ext>
            </a:extLst>
          </p:cNvPr>
          <p:cNvSpPr>
            <a:spLocks noGrp="1"/>
          </p:cNvSpPr>
          <p:nvPr>
            <p:ph type="title"/>
          </p:nvPr>
        </p:nvSpPr>
        <p:spPr>
          <a:xfrm>
            <a:off x="269240" y="1187621"/>
            <a:ext cx="9859116" cy="2926955"/>
          </a:xfrm>
        </p:spPr>
        <p:txBody>
          <a:bodyPr/>
          <a:lstStyle/>
          <a:p>
            <a:r>
              <a:rPr lang="en-US" sz="6600" dirty="0"/>
              <a:t>Visual Studio Team Services</a:t>
            </a:r>
            <a:br>
              <a:rPr lang="en-US" sz="6600" dirty="0"/>
            </a:br>
            <a:endParaRPr lang="en-US" sz="6600" dirty="0"/>
          </a:p>
        </p:txBody>
      </p:sp>
    </p:spTree>
    <p:extLst>
      <p:ext uri="{BB962C8B-B14F-4D97-AF65-F5344CB8AC3E}">
        <p14:creationId xmlns:p14="http://schemas.microsoft.com/office/powerpoint/2010/main" val="9315029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C2748F-3914-48A6-BC06-1ECABED02E49}"/>
              </a:ext>
            </a:extLst>
          </p:cNvPr>
          <p:cNvSpPr>
            <a:spLocks noGrp="1"/>
          </p:cNvSpPr>
          <p:nvPr>
            <p:ph type="title"/>
          </p:nvPr>
        </p:nvSpPr>
        <p:spPr/>
        <p:txBody>
          <a:bodyPr/>
          <a:lstStyle/>
          <a:p>
            <a:r>
              <a:rPr lang="en-US" dirty="0"/>
              <a:t>VSTS DEMO</a:t>
            </a:r>
          </a:p>
        </p:txBody>
      </p:sp>
      <p:sp>
        <p:nvSpPr>
          <p:cNvPr id="4" name="Text Placeholder 3">
            <a:extLst>
              <a:ext uri="{FF2B5EF4-FFF2-40B4-BE49-F238E27FC236}">
                <a16:creationId xmlns:a16="http://schemas.microsoft.com/office/drawing/2014/main" id="{0631D7D9-D041-40F5-BDDC-6791E453276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31085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VSTS Build Agent</a:t>
            </a:r>
          </a:p>
        </p:txBody>
      </p:sp>
    </p:spTree>
    <p:extLst>
      <p:ext uri="{BB962C8B-B14F-4D97-AF65-F5344CB8AC3E}">
        <p14:creationId xmlns:p14="http://schemas.microsoft.com/office/powerpoint/2010/main" val="313541074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B1AE1-F2BE-4C91-A1F8-26669A3B8CC0}"/>
              </a:ext>
            </a:extLst>
          </p:cNvPr>
          <p:cNvSpPr>
            <a:spLocks noGrp="1"/>
          </p:cNvSpPr>
          <p:nvPr>
            <p:ph type="title"/>
          </p:nvPr>
        </p:nvSpPr>
        <p:spPr/>
        <p:txBody>
          <a:bodyPr/>
          <a:lstStyle/>
          <a:p>
            <a:r>
              <a:rPr lang="en-US" dirty="0"/>
              <a:t>VSTS Build Agent Queues</a:t>
            </a:r>
          </a:p>
        </p:txBody>
      </p:sp>
      <p:pic>
        <p:nvPicPr>
          <p:cNvPr id="6" name="Picture 5">
            <a:extLst>
              <a:ext uri="{FF2B5EF4-FFF2-40B4-BE49-F238E27FC236}">
                <a16:creationId xmlns:a16="http://schemas.microsoft.com/office/drawing/2014/main" id="{E1F71FAA-3F4E-44A0-87BE-EB1AC1E95F13}"/>
              </a:ext>
            </a:extLst>
          </p:cNvPr>
          <p:cNvPicPr>
            <a:picLocks noChangeAspect="1"/>
          </p:cNvPicPr>
          <p:nvPr/>
        </p:nvPicPr>
        <p:blipFill>
          <a:blip r:embed="rId2"/>
          <a:stretch>
            <a:fillRect/>
          </a:stretch>
        </p:blipFill>
        <p:spPr>
          <a:xfrm>
            <a:off x="269239" y="1335024"/>
            <a:ext cx="10697899" cy="4919472"/>
          </a:xfrm>
          <a:prstGeom prst="rect">
            <a:avLst/>
          </a:prstGeom>
        </p:spPr>
      </p:pic>
    </p:spTree>
    <p:extLst>
      <p:ext uri="{BB962C8B-B14F-4D97-AF65-F5344CB8AC3E}">
        <p14:creationId xmlns:p14="http://schemas.microsoft.com/office/powerpoint/2010/main" val="16377556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BD15-6843-4149-8FFD-481BC5B923DF}"/>
              </a:ext>
            </a:extLst>
          </p:cNvPr>
          <p:cNvSpPr>
            <a:spLocks noGrp="1"/>
          </p:cNvSpPr>
          <p:nvPr>
            <p:ph type="title"/>
          </p:nvPr>
        </p:nvSpPr>
        <p:spPr/>
        <p:txBody>
          <a:bodyPr/>
          <a:lstStyle/>
          <a:p>
            <a:r>
              <a:rPr lang="en-US" dirty="0"/>
              <a:t>Download VSTS Build Agent</a:t>
            </a:r>
          </a:p>
        </p:txBody>
      </p:sp>
      <p:pic>
        <p:nvPicPr>
          <p:cNvPr id="3" name="Picture 2">
            <a:extLst>
              <a:ext uri="{FF2B5EF4-FFF2-40B4-BE49-F238E27FC236}">
                <a16:creationId xmlns:a16="http://schemas.microsoft.com/office/drawing/2014/main" id="{CF773F5A-59AC-4FE5-B822-DBA4845E0F58}"/>
              </a:ext>
            </a:extLst>
          </p:cNvPr>
          <p:cNvPicPr>
            <a:picLocks noChangeAspect="1"/>
          </p:cNvPicPr>
          <p:nvPr/>
        </p:nvPicPr>
        <p:blipFill>
          <a:blip r:embed="rId2"/>
          <a:stretch>
            <a:fillRect/>
          </a:stretch>
        </p:blipFill>
        <p:spPr>
          <a:xfrm>
            <a:off x="269240" y="1266879"/>
            <a:ext cx="10856976" cy="4993078"/>
          </a:xfrm>
          <a:prstGeom prst="rect">
            <a:avLst/>
          </a:prstGeom>
        </p:spPr>
      </p:pic>
    </p:spTree>
    <p:extLst>
      <p:ext uri="{BB962C8B-B14F-4D97-AF65-F5344CB8AC3E}">
        <p14:creationId xmlns:p14="http://schemas.microsoft.com/office/powerpoint/2010/main" val="16553617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BD15-6843-4149-8FFD-481BC5B923DF}"/>
              </a:ext>
            </a:extLst>
          </p:cNvPr>
          <p:cNvSpPr>
            <a:spLocks noGrp="1"/>
          </p:cNvSpPr>
          <p:nvPr>
            <p:ph type="title"/>
          </p:nvPr>
        </p:nvSpPr>
        <p:spPr/>
        <p:txBody>
          <a:bodyPr/>
          <a:lstStyle/>
          <a:p>
            <a:r>
              <a:rPr lang="en-US" dirty="0"/>
              <a:t>VSTS Build Agent Configure and Run</a:t>
            </a:r>
          </a:p>
        </p:txBody>
      </p:sp>
      <p:pic>
        <p:nvPicPr>
          <p:cNvPr id="4" name="Picture 3">
            <a:extLst>
              <a:ext uri="{FF2B5EF4-FFF2-40B4-BE49-F238E27FC236}">
                <a16:creationId xmlns:a16="http://schemas.microsoft.com/office/drawing/2014/main" id="{72CBF3F6-C089-4A65-BF6D-19CB99A09BD6}"/>
              </a:ext>
            </a:extLst>
          </p:cNvPr>
          <p:cNvPicPr>
            <a:picLocks noChangeAspect="1"/>
          </p:cNvPicPr>
          <p:nvPr/>
        </p:nvPicPr>
        <p:blipFill>
          <a:blip r:embed="rId2"/>
          <a:stretch>
            <a:fillRect/>
          </a:stretch>
        </p:blipFill>
        <p:spPr>
          <a:xfrm>
            <a:off x="428024" y="1015416"/>
            <a:ext cx="11497056" cy="5293436"/>
          </a:xfrm>
          <a:prstGeom prst="rect">
            <a:avLst/>
          </a:prstGeom>
        </p:spPr>
      </p:pic>
    </p:spTree>
    <p:extLst>
      <p:ext uri="{BB962C8B-B14F-4D97-AF65-F5344CB8AC3E}">
        <p14:creationId xmlns:p14="http://schemas.microsoft.com/office/powerpoint/2010/main" val="16206997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1C22F-B56B-476A-AD17-7C408B775109}"/>
              </a:ext>
            </a:extLst>
          </p:cNvPr>
          <p:cNvSpPr>
            <a:spLocks noGrp="1"/>
          </p:cNvSpPr>
          <p:nvPr>
            <p:ph type="title"/>
          </p:nvPr>
        </p:nvSpPr>
        <p:spPr/>
        <p:txBody>
          <a:bodyPr/>
          <a:lstStyle/>
          <a:p>
            <a:r>
              <a:rPr lang="en-US" dirty="0"/>
              <a:t>VSTS Build Agent .\config.cmd</a:t>
            </a:r>
          </a:p>
        </p:txBody>
      </p:sp>
      <p:pic>
        <p:nvPicPr>
          <p:cNvPr id="3" name="Picture 2">
            <a:extLst>
              <a:ext uri="{FF2B5EF4-FFF2-40B4-BE49-F238E27FC236}">
                <a16:creationId xmlns:a16="http://schemas.microsoft.com/office/drawing/2014/main" id="{D3D4CD6B-0987-481E-B8D8-C4AD9DA1DFDF}"/>
              </a:ext>
            </a:extLst>
          </p:cNvPr>
          <p:cNvPicPr>
            <a:picLocks noChangeAspect="1"/>
          </p:cNvPicPr>
          <p:nvPr/>
        </p:nvPicPr>
        <p:blipFill>
          <a:blip r:embed="rId2"/>
          <a:stretch>
            <a:fillRect/>
          </a:stretch>
        </p:blipFill>
        <p:spPr>
          <a:xfrm>
            <a:off x="269240" y="1189176"/>
            <a:ext cx="9430784" cy="5081378"/>
          </a:xfrm>
          <a:prstGeom prst="rect">
            <a:avLst/>
          </a:prstGeom>
        </p:spPr>
      </p:pic>
    </p:spTree>
    <p:extLst>
      <p:ext uri="{BB962C8B-B14F-4D97-AF65-F5344CB8AC3E}">
        <p14:creationId xmlns:p14="http://schemas.microsoft.com/office/powerpoint/2010/main" val="23939924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Kick Off Build – Developer </a:t>
            </a:r>
          </a:p>
        </p:txBody>
      </p:sp>
    </p:spTree>
    <p:extLst>
      <p:ext uri="{BB962C8B-B14F-4D97-AF65-F5344CB8AC3E}">
        <p14:creationId xmlns:p14="http://schemas.microsoft.com/office/powerpoint/2010/main" val="20650609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History</a:t>
            </a:r>
          </a:p>
        </p:txBody>
      </p:sp>
    </p:spTree>
    <p:extLst>
      <p:ext uri="{BB962C8B-B14F-4D97-AF65-F5344CB8AC3E}">
        <p14:creationId xmlns:p14="http://schemas.microsoft.com/office/powerpoint/2010/main" val="320070284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9BDD-7F2F-4E03-8077-4282DCA29A23}"/>
              </a:ext>
            </a:extLst>
          </p:cNvPr>
          <p:cNvSpPr>
            <a:spLocks noGrp="1"/>
          </p:cNvSpPr>
          <p:nvPr>
            <p:ph type="title"/>
          </p:nvPr>
        </p:nvSpPr>
        <p:spPr/>
        <p:txBody>
          <a:bodyPr/>
          <a:lstStyle/>
          <a:p>
            <a:r>
              <a:rPr lang="en-US" dirty="0"/>
              <a:t>Visual Studio Solutions Overview</a:t>
            </a:r>
          </a:p>
        </p:txBody>
      </p:sp>
      <p:graphicFrame>
        <p:nvGraphicFramePr>
          <p:cNvPr id="4" name="Table 3">
            <a:extLst>
              <a:ext uri="{FF2B5EF4-FFF2-40B4-BE49-F238E27FC236}">
                <a16:creationId xmlns:a16="http://schemas.microsoft.com/office/drawing/2014/main" id="{0D398E3D-CE95-4C30-9BD1-6368716E1ECB}"/>
              </a:ext>
            </a:extLst>
          </p:cNvPr>
          <p:cNvGraphicFramePr>
            <a:graphicFrameLocks noGrp="1"/>
          </p:cNvGraphicFramePr>
          <p:nvPr>
            <p:extLst>
              <p:ext uri="{D42A27DB-BD31-4B8C-83A1-F6EECF244321}">
                <p14:modId xmlns:p14="http://schemas.microsoft.com/office/powerpoint/2010/main" val="3808164529"/>
              </p:ext>
            </p:extLst>
          </p:nvPr>
        </p:nvGraphicFramePr>
        <p:xfrm>
          <a:off x="269239" y="1350843"/>
          <a:ext cx="11464212" cy="4267200"/>
        </p:xfrm>
        <a:graphic>
          <a:graphicData uri="http://schemas.openxmlformats.org/drawingml/2006/table">
            <a:tbl>
              <a:tblPr firstRow="1" bandRow="1">
                <a:tableStyleId>{F5AB1C69-6EDB-4FF4-983F-18BD219EF322}</a:tableStyleId>
              </a:tblPr>
              <a:tblGrid>
                <a:gridCol w="5129697">
                  <a:extLst>
                    <a:ext uri="{9D8B030D-6E8A-4147-A177-3AD203B41FA5}">
                      <a16:colId xmlns:a16="http://schemas.microsoft.com/office/drawing/2014/main" val="1123612607"/>
                    </a:ext>
                  </a:extLst>
                </a:gridCol>
                <a:gridCol w="6334515">
                  <a:extLst>
                    <a:ext uri="{9D8B030D-6E8A-4147-A177-3AD203B41FA5}">
                      <a16:colId xmlns:a16="http://schemas.microsoft.com/office/drawing/2014/main" val="2966220262"/>
                    </a:ext>
                  </a:extLst>
                </a:gridCol>
              </a:tblGrid>
              <a:tr h="575780">
                <a:tc>
                  <a:txBody>
                    <a:bodyPr/>
                    <a:lstStyle/>
                    <a:p>
                      <a:r>
                        <a:rPr lang="en-US" sz="3200" dirty="0"/>
                        <a:t>Visual Studio Solution</a:t>
                      </a:r>
                    </a:p>
                  </a:txBody>
                  <a:tcPr/>
                </a:tc>
                <a:tc>
                  <a:txBody>
                    <a:bodyPr/>
                    <a:lstStyle/>
                    <a:p>
                      <a:r>
                        <a:rPr lang="en-US" sz="3200" dirty="0"/>
                        <a:t>Description</a:t>
                      </a:r>
                    </a:p>
                  </a:txBody>
                  <a:tcPr/>
                </a:tc>
                <a:extLst>
                  <a:ext uri="{0D108BD9-81ED-4DB2-BD59-A6C34878D82A}">
                    <a16:rowId xmlns:a16="http://schemas.microsoft.com/office/drawing/2014/main" val="2320537058"/>
                  </a:ext>
                </a:extLst>
              </a:tr>
              <a:tr h="1394886">
                <a:tc>
                  <a:txBody>
                    <a:bodyPr/>
                    <a:lstStyle/>
                    <a:p>
                      <a:r>
                        <a:rPr lang="en-US" sz="3200" dirty="0"/>
                        <a:t>CRM</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200" dirty="0"/>
                        <a:t>Latest CRM solution, and all previous CRM solutions</a:t>
                      </a:r>
                    </a:p>
                    <a:p>
                      <a:endParaRPr lang="en-US" sz="3200" dirty="0"/>
                    </a:p>
                  </a:txBody>
                  <a:tcPr/>
                </a:tc>
                <a:extLst>
                  <a:ext uri="{0D108BD9-81ED-4DB2-BD59-A6C34878D82A}">
                    <a16:rowId xmlns:a16="http://schemas.microsoft.com/office/drawing/2014/main" val="59864422"/>
                  </a:ext>
                </a:extLst>
              </a:tr>
              <a:tr h="977248">
                <a:tc>
                  <a:txBody>
                    <a:bodyPr/>
                    <a:lstStyle/>
                    <a:p>
                      <a:r>
                        <a:rPr lang="en-US" sz="3200" dirty="0"/>
                        <a:t>EasyRepo-releases-v9.0</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200" dirty="0"/>
                        <a:t>Automated UI tests</a:t>
                      </a:r>
                    </a:p>
                    <a:p>
                      <a:endParaRPr lang="en-US" sz="3200" dirty="0"/>
                    </a:p>
                  </a:txBody>
                  <a:tcPr/>
                </a:tc>
                <a:extLst>
                  <a:ext uri="{0D108BD9-81ED-4DB2-BD59-A6C34878D82A}">
                    <a16:rowId xmlns:a16="http://schemas.microsoft.com/office/drawing/2014/main" val="2033628543"/>
                  </a:ext>
                </a:extLst>
              </a:tr>
              <a:tr h="977248">
                <a:tc>
                  <a:txBody>
                    <a:bodyPr/>
                    <a:lstStyle/>
                    <a:p>
                      <a:r>
                        <a:rPr lang="en-US" sz="3200" dirty="0"/>
                        <a:t>Plugins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200" dirty="0"/>
                        <a:t>CRM plugins</a:t>
                      </a:r>
                    </a:p>
                    <a:p>
                      <a:endParaRPr lang="en-US" sz="3200" dirty="0"/>
                    </a:p>
                  </a:txBody>
                  <a:tcPr/>
                </a:tc>
                <a:extLst>
                  <a:ext uri="{0D108BD9-81ED-4DB2-BD59-A6C34878D82A}">
                    <a16:rowId xmlns:a16="http://schemas.microsoft.com/office/drawing/2014/main" val="3228612219"/>
                  </a:ext>
                </a:extLst>
              </a:tr>
            </a:tbl>
          </a:graphicData>
        </a:graphic>
      </p:graphicFrame>
    </p:spTree>
    <p:extLst>
      <p:ext uri="{BB962C8B-B14F-4D97-AF65-F5344CB8AC3E}">
        <p14:creationId xmlns:p14="http://schemas.microsoft.com/office/powerpoint/2010/main" val="8263833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4348E-35FE-46AC-AE8C-ED25EE6BA1B9}"/>
              </a:ext>
            </a:extLst>
          </p:cNvPr>
          <p:cNvSpPr>
            <a:spLocks noGrp="1"/>
          </p:cNvSpPr>
          <p:nvPr>
            <p:ph type="title"/>
          </p:nvPr>
        </p:nvSpPr>
        <p:spPr/>
        <p:txBody>
          <a:bodyPr/>
          <a:lstStyle/>
          <a:p>
            <a:r>
              <a:rPr lang="en-US" dirty="0"/>
              <a:t>Source Control in VSTS</a:t>
            </a:r>
          </a:p>
        </p:txBody>
      </p:sp>
      <p:pic>
        <p:nvPicPr>
          <p:cNvPr id="6" name="Picture 5">
            <a:extLst>
              <a:ext uri="{FF2B5EF4-FFF2-40B4-BE49-F238E27FC236}">
                <a16:creationId xmlns:a16="http://schemas.microsoft.com/office/drawing/2014/main" id="{97389F7C-36C9-4A71-9EAF-453478F342D1}"/>
              </a:ext>
            </a:extLst>
          </p:cNvPr>
          <p:cNvPicPr>
            <a:picLocks noChangeAspect="1"/>
          </p:cNvPicPr>
          <p:nvPr/>
        </p:nvPicPr>
        <p:blipFill>
          <a:blip r:embed="rId2"/>
          <a:stretch>
            <a:fillRect/>
          </a:stretch>
        </p:blipFill>
        <p:spPr>
          <a:xfrm>
            <a:off x="269240" y="1189176"/>
            <a:ext cx="10920351" cy="5033599"/>
          </a:xfrm>
          <a:prstGeom prst="rect">
            <a:avLst/>
          </a:prstGeom>
        </p:spPr>
      </p:pic>
    </p:spTree>
    <p:extLst>
      <p:ext uri="{BB962C8B-B14F-4D97-AF65-F5344CB8AC3E}">
        <p14:creationId xmlns:p14="http://schemas.microsoft.com/office/powerpoint/2010/main" val="40809748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4348E-35FE-46AC-AE8C-ED25EE6BA1B9}"/>
              </a:ext>
            </a:extLst>
          </p:cNvPr>
          <p:cNvSpPr>
            <a:spLocks noGrp="1"/>
          </p:cNvSpPr>
          <p:nvPr>
            <p:ph type="title"/>
          </p:nvPr>
        </p:nvSpPr>
        <p:spPr/>
        <p:txBody>
          <a:bodyPr/>
          <a:lstStyle/>
          <a:p>
            <a:r>
              <a:rPr lang="en-US" dirty="0"/>
              <a:t>Source Control in Visual Studio</a:t>
            </a:r>
          </a:p>
        </p:txBody>
      </p:sp>
      <p:pic>
        <p:nvPicPr>
          <p:cNvPr id="2" name="Picture 1">
            <a:extLst>
              <a:ext uri="{FF2B5EF4-FFF2-40B4-BE49-F238E27FC236}">
                <a16:creationId xmlns:a16="http://schemas.microsoft.com/office/drawing/2014/main" id="{277BDDE8-D889-4ED5-BDF6-D14368007955}"/>
              </a:ext>
            </a:extLst>
          </p:cNvPr>
          <p:cNvPicPr>
            <a:picLocks noChangeAspect="1"/>
          </p:cNvPicPr>
          <p:nvPr/>
        </p:nvPicPr>
        <p:blipFill>
          <a:blip r:embed="rId2"/>
          <a:stretch>
            <a:fillRect/>
          </a:stretch>
        </p:blipFill>
        <p:spPr>
          <a:xfrm>
            <a:off x="269239" y="1189175"/>
            <a:ext cx="9101337" cy="5671605"/>
          </a:xfrm>
          <a:prstGeom prst="rect">
            <a:avLst/>
          </a:prstGeom>
        </p:spPr>
      </p:pic>
    </p:spTree>
    <p:extLst>
      <p:ext uri="{BB962C8B-B14F-4D97-AF65-F5344CB8AC3E}">
        <p14:creationId xmlns:p14="http://schemas.microsoft.com/office/powerpoint/2010/main" val="367315574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3EBAB-B8AF-4372-8771-5ED68BF11EE7}"/>
              </a:ext>
            </a:extLst>
          </p:cNvPr>
          <p:cNvSpPr>
            <a:spLocks noGrp="1"/>
          </p:cNvSpPr>
          <p:nvPr>
            <p:ph type="title"/>
          </p:nvPr>
        </p:nvSpPr>
        <p:spPr>
          <a:xfrm>
            <a:off x="269239" y="2084172"/>
            <a:ext cx="11653523" cy="1181862"/>
          </a:xfrm>
        </p:spPr>
        <p:txBody>
          <a:bodyPr/>
          <a:lstStyle/>
          <a:p>
            <a:r>
              <a:rPr lang="en-US" sz="7200" dirty="0"/>
              <a:t>Export Solution</a:t>
            </a:r>
          </a:p>
        </p:txBody>
      </p:sp>
    </p:spTree>
    <p:extLst>
      <p:ext uri="{BB962C8B-B14F-4D97-AF65-F5344CB8AC3E}">
        <p14:creationId xmlns:p14="http://schemas.microsoft.com/office/powerpoint/2010/main" val="25993755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DD4CC5-8EB3-4EC2-9A75-F6ED829856BC}"/>
              </a:ext>
            </a:extLst>
          </p:cNvPr>
          <p:cNvSpPr>
            <a:spLocks noGrp="1"/>
          </p:cNvSpPr>
          <p:nvPr>
            <p:ph type="body" sz="quarter" idx="10"/>
          </p:nvPr>
        </p:nvSpPr>
        <p:spPr>
          <a:xfrm>
            <a:off x="269239" y="1317115"/>
            <a:ext cx="11229543" cy="4419671"/>
          </a:xfrm>
        </p:spPr>
        <p:txBody>
          <a:bodyPr/>
          <a:lstStyle/>
          <a:p>
            <a:pPr fontAlgn="base"/>
            <a:r>
              <a:rPr lang="en-US" sz="3200" dirty="0"/>
              <a:t>Web API, Org Service – Create, Read, Update, Delete</a:t>
            </a:r>
          </a:p>
          <a:p>
            <a:pPr fontAlgn="base"/>
            <a:r>
              <a:rPr lang="en-US" sz="3200" dirty="0"/>
              <a:t>Configuration Migration Tool – Move Data</a:t>
            </a:r>
          </a:p>
          <a:p>
            <a:pPr fontAlgn="base"/>
            <a:r>
              <a:rPr lang="en-US" sz="3200" dirty="0"/>
              <a:t>Client </a:t>
            </a:r>
            <a:r>
              <a:rPr lang="en-US" sz="3200" dirty="0" err="1"/>
              <a:t>Javascript</a:t>
            </a:r>
            <a:r>
              <a:rPr lang="en-US" sz="3200" dirty="0"/>
              <a:t> API – Form customizations</a:t>
            </a:r>
          </a:p>
          <a:p>
            <a:pPr fontAlgn="base"/>
            <a:r>
              <a:rPr lang="en-US" sz="3200" dirty="0"/>
              <a:t>Solution Packager – Import/Export CRM solutions</a:t>
            </a:r>
          </a:p>
          <a:p>
            <a:pPr fontAlgn="base"/>
            <a:r>
              <a:rPr lang="en-US" sz="3200" dirty="0"/>
              <a:t>Package </a:t>
            </a:r>
            <a:r>
              <a:rPr lang="en-US" sz="3200" dirty="0" err="1"/>
              <a:t>Deployer</a:t>
            </a:r>
            <a:r>
              <a:rPr lang="en-US" sz="3200" dirty="0"/>
              <a:t> – Deploy solutions, data, custom code</a:t>
            </a:r>
          </a:p>
          <a:p>
            <a:pPr fontAlgn="base"/>
            <a:r>
              <a:rPr lang="en-US" sz="3200" dirty="0"/>
              <a:t>Plugin Registration Tool – Register plugins</a:t>
            </a:r>
          </a:p>
          <a:p>
            <a:pPr fontAlgn="base"/>
            <a:r>
              <a:rPr lang="en-US" sz="3200" dirty="0"/>
              <a:t>PowerShell Tooling – Management, Connector, Packages</a:t>
            </a:r>
          </a:p>
          <a:p>
            <a:pPr fontAlgn="base"/>
            <a:r>
              <a:rPr lang="en-US" sz="3200" dirty="0"/>
              <a:t>… and more</a:t>
            </a:r>
          </a:p>
        </p:txBody>
      </p:sp>
      <p:sp>
        <p:nvSpPr>
          <p:cNvPr id="3" name="Title 2">
            <a:extLst>
              <a:ext uri="{FF2B5EF4-FFF2-40B4-BE49-F238E27FC236}">
                <a16:creationId xmlns:a16="http://schemas.microsoft.com/office/drawing/2014/main" id="{FCD824B5-BDF0-4278-AE88-CAC18C71F43C}"/>
              </a:ext>
            </a:extLst>
          </p:cNvPr>
          <p:cNvSpPr>
            <a:spLocks noGrp="1"/>
          </p:cNvSpPr>
          <p:nvPr>
            <p:ph type="title"/>
          </p:nvPr>
        </p:nvSpPr>
        <p:spPr/>
        <p:txBody>
          <a:bodyPr/>
          <a:lstStyle/>
          <a:p>
            <a:r>
              <a:rPr lang="en-US" dirty="0"/>
              <a:t>Short Intro to Dynamics 365 (SDK)</a:t>
            </a:r>
            <a:br>
              <a:rPr lang="en-US" dirty="0"/>
            </a:br>
            <a:endParaRPr lang="en-US" dirty="0"/>
          </a:p>
        </p:txBody>
      </p:sp>
      <p:sp>
        <p:nvSpPr>
          <p:cNvPr id="5" name="Rectangle 4">
            <a:extLst>
              <a:ext uri="{FF2B5EF4-FFF2-40B4-BE49-F238E27FC236}">
                <a16:creationId xmlns:a16="http://schemas.microsoft.com/office/drawing/2014/main" id="{ECB7FFA5-A922-47AF-9E30-326695F3C2E2}"/>
              </a:ext>
            </a:extLst>
          </p:cNvPr>
          <p:cNvSpPr/>
          <p:nvPr/>
        </p:nvSpPr>
        <p:spPr>
          <a:xfrm>
            <a:off x="269239" y="6027059"/>
            <a:ext cx="7746775" cy="646331"/>
          </a:xfrm>
          <a:prstGeom prst="rect">
            <a:avLst/>
          </a:prstGeom>
        </p:spPr>
        <p:txBody>
          <a:bodyPr wrap="square">
            <a:spAutoFit/>
          </a:bodyPr>
          <a:lstStyle/>
          <a:p>
            <a:r>
              <a:rPr lang="en-US" dirty="0">
                <a:hlinkClick r:id="rId2"/>
              </a:rPr>
              <a:t>https://www.microsoft.com/en-us/download/details.aspx?id=50032</a:t>
            </a:r>
            <a:endParaRPr lang="en-US" dirty="0"/>
          </a:p>
          <a:p>
            <a:endParaRPr lang="en-US" dirty="0"/>
          </a:p>
        </p:txBody>
      </p:sp>
    </p:spTree>
    <p:extLst>
      <p:ext uri="{BB962C8B-B14F-4D97-AF65-F5344CB8AC3E}">
        <p14:creationId xmlns:p14="http://schemas.microsoft.com/office/powerpoint/2010/main" val="70352308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DD4CC5-8EB3-4EC2-9A75-F6ED829856BC}"/>
              </a:ext>
            </a:extLst>
          </p:cNvPr>
          <p:cNvSpPr>
            <a:spLocks noGrp="1"/>
          </p:cNvSpPr>
          <p:nvPr>
            <p:ph type="body" sz="quarter" idx="10"/>
          </p:nvPr>
        </p:nvSpPr>
        <p:spPr>
          <a:xfrm>
            <a:off x="269239" y="1317115"/>
            <a:ext cx="11229543" cy="3323987"/>
          </a:xfrm>
        </p:spPr>
        <p:txBody>
          <a:bodyPr/>
          <a:lstStyle/>
          <a:p>
            <a:pPr marL="514350" indent="-514350" fontAlgn="base">
              <a:buFont typeface="+mj-lt"/>
              <a:buAutoNum type="arabicPeriod"/>
            </a:pPr>
            <a:r>
              <a:rPr lang="en-US" sz="4000" dirty="0"/>
              <a:t>Connect to Domain</a:t>
            </a:r>
          </a:p>
          <a:p>
            <a:pPr marL="514350" indent="-514350" fontAlgn="base">
              <a:buFont typeface="+mj-lt"/>
              <a:buAutoNum type="arabicPeriod"/>
            </a:pPr>
            <a:r>
              <a:rPr lang="en-US" sz="4000" dirty="0"/>
              <a:t>Look for CRM Solution</a:t>
            </a:r>
          </a:p>
          <a:p>
            <a:pPr marL="514350" indent="-514350" fontAlgn="base">
              <a:buFont typeface="+mj-lt"/>
              <a:buAutoNum type="arabicPeriod"/>
            </a:pPr>
            <a:r>
              <a:rPr lang="en-US" sz="4000" dirty="0"/>
              <a:t>Increment CRM Solution Version</a:t>
            </a:r>
            <a:br>
              <a:rPr lang="en-US" sz="4000" dirty="0"/>
            </a:br>
            <a:r>
              <a:rPr lang="en-US" sz="4000" dirty="0"/>
              <a:t>1.0.0.X</a:t>
            </a:r>
          </a:p>
          <a:p>
            <a:pPr marL="514350" indent="-514350" fontAlgn="base">
              <a:buFont typeface="+mj-lt"/>
              <a:buAutoNum type="arabicPeriod"/>
            </a:pPr>
            <a:r>
              <a:rPr lang="en-US" sz="4000" dirty="0"/>
              <a:t>Export Unmanaged Solution to ZIP</a:t>
            </a:r>
          </a:p>
        </p:txBody>
      </p:sp>
      <p:sp>
        <p:nvSpPr>
          <p:cNvPr id="3" name="Title 2">
            <a:extLst>
              <a:ext uri="{FF2B5EF4-FFF2-40B4-BE49-F238E27FC236}">
                <a16:creationId xmlns:a16="http://schemas.microsoft.com/office/drawing/2014/main" id="{FCD824B5-BDF0-4278-AE88-CAC18C71F43C}"/>
              </a:ext>
            </a:extLst>
          </p:cNvPr>
          <p:cNvSpPr>
            <a:spLocks noGrp="1"/>
          </p:cNvSpPr>
          <p:nvPr>
            <p:ph type="title"/>
          </p:nvPr>
        </p:nvSpPr>
        <p:spPr/>
        <p:txBody>
          <a:bodyPr/>
          <a:lstStyle/>
          <a:p>
            <a:r>
              <a:rPr lang="en-US" sz="4800" dirty="0"/>
              <a:t>Export Solution</a:t>
            </a:r>
            <a:endParaRPr lang="en-US" dirty="0"/>
          </a:p>
        </p:txBody>
      </p:sp>
      <p:sp>
        <p:nvSpPr>
          <p:cNvPr id="5" name="Rectangle 4">
            <a:extLst>
              <a:ext uri="{FF2B5EF4-FFF2-40B4-BE49-F238E27FC236}">
                <a16:creationId xmlns:a16="http://schemas.microsoft.com/office/drawing/2014/main" id="{ECB7FFA5-A922-47AF-9E30-326695F3C2E2}"/>
              </a:ext>
            </a:extLst>
          </p:cNvPr>
          <p:cNvSpPr/>
          <p:nvPr/>
        </p:nvSpPr>
        <p:spPr>
          <a:xfrm>
            <a:off x="269239" y="6027059"/>
            <a:ext cx="7746775" cy="646331"/>
          </a:xfrm>
          <a:prstGeom prst="rect">
            <a:avLst/>
          </a:prstGeom>
        </p:spPr>
        <p:txBody>
          <a:bodyPr wrap="square">
            <a:spAutoFit/>
          </a:bodyPr>
          <a:lstStyle/>
          <a:p>
            <a:r>
              <a:rPr lang="en-US" dirty="0">
                <a:hlinkClick r:id="rId2"/>
              </a:rPr>
              <a:t>https://www.microsoft.com/en-us/download/details.aspx?id=50032</a:t>
            </a:r>
            <a:endParaRPr lang="en-US" dirty="0"/>
          </a:p>
          <a:p>
            <a:endParaRPr lang="en-US" dirty="0"/>
          </a:p>
        </p:txBody>
      </p:sp>
    </p:spTree>
    <p:extLst>
      <p:ext uri="{BB962C8B-B14F-4D97-AF65-F5344CB8AC3E}">
        <p14:creationId xmlns:p14="http://schemas.microsoft.com/office/powerpoint/2010/main" val="151011639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BAC5F-328B-4FA9-AC2C-67EC79B1D7B2}"/>
              </a:ext>
            </a:extLst>
          </p:cNvPr>
          <p:cNvSpPr>
            <a:spLocks noGrp="1"/>
          </p:cNvSpPr>
          <p:nvPr>
            <p:ph type="title"/>
          </p:nvPr>
        </p:nvSpPr>
        <p:spPr/>
        <p:txBody>
          <a:bodyPr/>
          <a:lstStyle/>
          <a:p>
            <a:r>
              <a:rPr lang="en-US" dirty="0"/>
              <a:t>Update Dev Solution Entity “version” </a:t>
            </a:r>
          </a:p>
        </p:txBody>
      </p:sp>
      <p:pic>
        <p:nvPicPr>
          <p:cNvPr id="4" name="Picture 3">
            <a:extLst>
              <a:ext uri="{FF2B5EF4-FFF2-40B4-BE49-F238E27FC236}">
                <a16:creationId xmlns:a16="http://schemas.microsoft.com/office/drawing/2014/main" id="{E38F9BF1-69D4-44CA-B2D9-851F6BA14F6A}"/>
              </a:ext>
            </a:extLst>
          </p:cNvPr>
          <p:cNvPicPr>
            <a:picLocks noChangeAspect="1"/>
          </p:cNvPicPr>
          <p:nvPr/>
        </p:nvPicPr>
        <p:blipFill>
          <a:blip r:embed="rId2"/>
          <a:stretch>
            <a:fillRect/>
          </a:stretch>
        </p:blipFill>
        <p:spPr>
          <a:xfrm>
            <a:off x="269240" y="1061781"/>
            <a:ext cx="7343303" cy="5393883"/>
          </a:xfrm>
          <a:prstGeom prst="rect">
            <a:avLst/>
          </a:prstGeom>
        </p:spPr>
      </p:pic>
      <p:sp>
        <p:nvSpPr>
          <p:cNvPr id="3" name="Rectangle 2">
            <a:extLst>
              <a:ext uri="{FF2B5EF4-FFF2-40B4-BE49-F238E27FC236}">
                <a16:creationId xmlns:a16="http://schemas.microsoft.com/office/drawing/2014/main" id="{8B1D1A80-4FEE-4199-8AFA-4E3A8BCBC49E}"/>
              </a:ext>
            </a:extLst>
          </p:cNvPr>
          <p:cNvSpPr/>
          <p:nvPr/>
        </p:nvSpPr>
        <p:spPr bwMode="auto">
          <a:xfrm>
            <a:off x="691764" y="1900361"/>
            <a:ext cx="3466769" cy="238539"/>
          </a:xfrm>
          <a:prstGeom prst="rect">
            <a:avLst/>
          </a:prstGeom>
          <a:solidFill>
            <a:srgbClr val="2EA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A5D395A-D6CC-4D2E-93A7-82088F08B41A}"/>
              </a:ext>
            </a:extLst>
          </p:cNvPr>
          <p:cNvSpPr/>
          <p:nvPr/>
        </p:nvSpPr>
        <p:spPr bwMode="auto">
          <a:xfrm>
            <a:off x="2689413" y="2850085"/>
            <a:ext cx="4499192" cy="238539"/>
          </a:xfrm>
          <a:prstGeom prst="rect">
            <a:avLst/>
          </a:prstGeom>
          <a:solidFill>
            <a:srgbClr val="2EA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D35AB7C0-988B-4A68-AEF2-AD21EAA9E32E}"/>
              </a:ext>
            </a:extLst>
          </p:cNvPr>
          <p:cNvSpPr/>
          <p:nvPr/>
        </p:nvSpPr>
        <p:spPr bwMode="auto">
          <a:xfrm>
            <a:off x="1380566" y="5629145"/>
            <a:ext cx="4410634" cy="233774"/>
          </a:xfrm>
          <a:prstGeom prst="rect">
            <a:avLst/>
          </a:prstGeom>
          <a:solidFill>
            <a:srgbClr val="2EA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175D64F-0BA4-4E75-B716-3917A73976EC}"/>
              </a:ext>
            </a:extLst>
          </p:cNvPr>
          <p:cNvSpPr/>
          <p:nvPr/>
        </p:nvSpPr>
        <p:spPr bwMode="auto">
          <a:xfrm>
            <a:off x="1380566" y="5988424"/>
            <a:ext cx="2492187" cy="287754"/>
          </a:xfrm>
          <a:prstGeom prst="rect">
            <a:avLst/>
          </a:prstGeom>
          <a:solidFill>
            <a:srgbClr val="FFC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68656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B2DF148-9C26-4FC4-AB32-58CD5B8CB8A8}"/>
              </a:ext>
            </a:extLst>
          </p:cNvPr>
          <p:cNvSpPr/>
          <p:nvPr/>
        </p:nvSpPr>
        <p:spPr bwMode="auto">
          <a:xfrm>
            <a:off x="4670312" y="1004048"/>
            <a:ext cx="6965875" cy="47333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0D941A5D-E694-4EDD-B9BF-7DB12FD4F33E}"/>
              </a:ext>
            </a:extLst>
          </p:cNvPr>
          <p:cNvSpPr/>
          <p:nvPr/>
        </p:nvSpPr>
        <p:spPr bwMode="auto">
          <a:xfrm>
            <a:off x="376518" y="1004048"/>
            <a:ext cx="4186517" cy="4733364"/>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18A8278-E06B-4142-855B-1819F2E61B3F}"/>
              </a:ext>
            </a:extLst>
          </p:cNvPr>
          <p:cNvSpPr>
            <a:spLocks noGrp="1"/>
          </p:cNvSpPr>
          <p:nvPr>
            <p:ph type="title"/>
          </p:nvPr>
        </p:nvSpPr>
        <p:spPr/>
        <p:txBody>
          <a:bodyPr/>
          <a:lstStyle/>
          <a:p>
            <a:r>
              <a:rPr lang="en-US" dirty="0" err="1"/>
              <a:t>ExportSolutionRequest</a:t>
            </a:r>
            <a:endParaRPr lang="en-US" dirty="0"/>
          </a:p>
        </p:txBody>
      </p:sp>
      <p:sp>
        <p:nvSpPr>
          <p:cNvPr id="7" name="Rectangle 6">
            <a:extLst>
              <a:ext uri="{FF2B5EF4-FFF2-40B4-BE49-F238E27FC236}">
                <a16:creationId xmlns:a16="http://schemas.microsoft.com/office/drawing/2014/main" id="{2334C2F1-0924-4CC3-967C-26CCB12B3F63}"/>
              </a:ext>
            </a:extLst>
          </p:cNvPr>
          <p:cNvSpPr/>
          <p:nvPr/>
        </p:nvSpPr>
        <p:spPr>
          <a:xfrm>
            <a:off x="242346" y="5889501"/>
            <a:ext cx="10287000" cy="646331"/>
          </a:xfrm>
          <a:prstGeom prst="rect">
            <a:avLst/>
          </a:prstGeom>
        </p:spPr>
        <p:txBody>
          <a:bodyPr wrap="square">
            <a:spAutoFit/>
          </a:bodyPr>
          <a:lstStyle/>
          <a:p>
            <a:r>
              <a:rPr lang="en-US" dirty="0">
                <a:hlinkClick r:id="rId2"/>
              </a:rPr>
              <a:t>https://msdn.microsoft.com/en-us/library/microsoft.crm.sdk.messages.exportsolutionrequest.aspx</a:t>
            </a:r>
            <a:endParaRPr lang="en-US" dirty="0"/>
          </a:p>
          <a:p>
            <a:endParaRPr lang="en-US" dirty="0"/>
          </a:p>
        </p:txBody>
      </p:sp>
      <p:pic>
        <p:nvPicPr>
          <p:cNvPr id="6" name="Picture 5">
            <a:extLst>
              <a:ext uri="{FF2B5EF4-FFF2-40B4-BE49-F238E27FC236}">
                <a16:creationId xmlns:a16="http://schemas.microsoft.com/office/drawing/2014/main" id="{A6090E23-C5CB-48F0-85B6-B414A07778C9}"/>
              </a:ext>
            </a:extLst>
          </p:cNvPr>
          <p:cNvPicPr>
            <a:picLocks noChangeAspect="1"/>
          </p:cNvPicPr>
          <p:nvPr/>
        </p:nvPicPr>
        <p:blipFill>
          <a:blip r:embed="rId3"/>
          <a:stretch>
            <a:fillRect/>
          </a:stretch>
        </p:blipFill>
        <p:spPr>
          <a:xfrm>
            <a:off x="4823789" y="1156137"/>
            <a:ext cx="6650736" cy="4429181"/>
          </a:xfrm>
          <a:prstGeom prst="rect">
            <a:avLst/>
          </a:prstGeom>
        </p:spPr>
      </p:pic>
      <p:sp>
        <p:nvSpPr>
          <p:cNvPr id="8" name="Rectangle 7">
            <a:extLst>
              <a:ext uri="{FF2B5EF4-FFF2-40B4-BE49-F238E27FC236}">
                <a16:creationId xmlns:a16="http://schemas.microsoft.com/office/drawing/2014/main" id="{81BDE0FE-E9B3-48BB-A4FD-66150F52EF14}"/>
              </a:ext>
            </a:extLst>
          </p:cNvPr>
          <p:cNvSpPr/>
          <p:nvPr/>
        </p:nvSpPr>
        <p:spPr bwMode="auto">
          <a:xfrm>
            <a:off x="5611907" y="1273802"/>
            <a:ext cx="4499192" cy="238539"/>
          </a:xfrm>
          <a:prstGeom prst="rect">
            <a:avLst/>
          </a:prstGeom>
          <a:solidFill>
            <a:srgbClr val="2EA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3244E53-B08E-4F56-93AA-5CF81DDB6D59}"/>
              </a:ext>
            </a:extLst>
          </p:cNvPr>
          <p:cNvSpPr/>
          <p:nvPr/>
        </p:nvSpPr>
        <p:spPr bwMode="auto">
          <a:xfrm>
            <a:off x="5692589" y="5144380"/>
            <a:ext cx="3254187" cy="282551"/>
          </a:xfrm>
          <a:prstGeom prst="rect">
            <a:avLst/>
          </a:prstGeom>
          <a:solidFill>
            <a:srgbClr val="2EA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522F754-A49E-4C21-94B2-A9A8C94A93C7}"/>
              </a:ext>
            </a:extLst>
          </p:cNvPr>
          <p:cNvSpPr/>
          <p:nvPr/>
        </p:nvSpPr>
        <p:spPr bwMode="auto">
          <a:xfrm>
            <a:off x="5692589" y="4264399"/>
            <a:ext cx="5674658" cy="451036"/>
          </a:xfrm>
          <a:prstGeom prst="rect">
            <a:avLst/>
          </a:prstGeom>
          <a:solidFill>
            <a:srgbClr val="FFC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269C641A-36FC-4928-8E89-7A2E9FF6AD5A}"/>
              </a:ext>
            </a:extLst>
          </p:cNvPr>
          <p:cNvPicPr>
            <a:picLocks noChangeAspect="1"/>
          </p:cNvPicPr>
          <p:nvPr/>
        </p:nvPicPr>
        <p:blipFill>
          <a:blip r:embed="rId4"/>
          <a:stretch>
            <a:fillRect/>
          </a:stretch>
        </p:blipFill>
        <p:spPr>
          <a:xfrm>
            <a:off x="557879" y="1136779"/>
            <a:ext cx="3778971" cy="4467899"/>
          </a:xfrm>
          <a:prstGeom prst="rect">
            <a:avLst/>
          </a:prstGeom>
        </p:spPr>
      </p:pic>
    </p:spTree>
    <p:extLst>
      <p:ext uri="{BB962C8B-B14F-4D97-AF65-F5344CB8AC3E}">
        <p14:creationId xmlns:p14="http://schemas.microsoft.com/office/powerpoint/2010/main" val="89207777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0E0FB-7169-4AC0-AFA7-D25A8572089F}"/>
              </a:ext>
            </a:extLst>
          </p:cNvPr>
          <p:cNvSpPr>
            <a:spLocks noGrp="1"/>
          </p:cNvSpPr>
          <p:nvPr>
            <p:ph type="title"/>
          </p:nvPr>
        </p:nvSpPr>
        <p:spPr>
          <a:xfrm>
            <a:off x="269240" y="289511"/>
            <a:ext cx="11922760" cy="899665"/>
          </a:xfrm>
        </p:spPr>
        <p:txBody>
          <a:bodyPr/>
          <a:lstStyle/>
          <a:p>
            <a:r>
              <a:rPr lang="en-US" dirty="0"/>
              <a:t>Solution Export </a:t>
            </a:r>
            <a:r>
              <a:rPr lang="en-US" dirty="0" err="1"/>
              <a:t>Powershell</a:t>
            </a:r>
            <a:r>
              <a:rPr lang="en-US" dirty="0"/>
              <a:t> Script</a:t>
            </a:r>
          </a:p>
        </p:txBody>
      </p:sp>
      <p:pic>
        <p:nvPicPr>
          <p:cNvPr id="4" name="Picture 3">
            <a:extLst>
              <a:ext uri="{FF2B5EF4-FFF2-40B4-BE49-F238E27FC236}">
                <a16:creationId xmlns:a16="http://schemas.microsoft.com/office/drawing/2014/main" id="{44B99222-C904-48E1-9CB5-50F2312D5992}"/>
              </a:ext>
            </a:extLst>
          </p:cNvPr>
          <p:cNvPicPr>
            <a:picLocks noChangeAspect="1"/>
          </p:cNvPicPr>
          <p:nvPr/>
        </p:nvPicPr>
        <p:blipFill>
          <a:blip r:embed="rId2"/>
          <a:stretch>
            <a:fillRect/>
          </a:stretch>
        </p:blipFill>
        <p:spPr>
          <a:xfrm>
            <a:off x="470408" y="1189176"/>
            <a:ext cx="8953960" cy="5131064"/>
          </a:xfrm>
          <a:prstGeom prst="rect">
            <a:avLst/>
          </a:prstGeom>
        </p:spPr>
      </p:pic>
      <p:sp>
        <p:nvSpPr>
          <p:cNvPr id="5" name="Rectangle 4">
            <a:extLst>
              <a:ext uri="{FF2B5EF4-FFF2-40B4-BE49-F238E27FC236}">
                <a16:creationId xmlns:a16="http://schemas.microsoft.com/office/drawing/2014/main" id="{7236D61D-F806-48CA-A5BB-C755E7B74950}"/>
              </a:ext>
            </a:extLst>
          </p:cNvPr>
          <p:cNvSpPr/>
          <p:nvPr/>
        </p:nvSpPr>
        <p:spPr bwMode="auto">
          <a:xfrm>
            <a:off x="815789" y="3078154"/>
            <a:ext cx="5674658" cy="451036"/>
          </a:xfrm>
          <a:prstGeom prst="rect">
            <a:avLst/>
          </a:prstGeom>
          <a:solidFill>
            <a:srgbClr val="FFC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8C894E6C-E994-43F7-95E0-9C43404BA0CC}"/>
              </a:ext>
            </a:extLst>
          </p:cNvPr>
          <p:cNvSpPr/>
          <p:nvPr/>
        </p:nvSpPr>
        <p:spPr bwMode="auto">
          <a:xfrm>
            <a:off x="815788" y="5537386"/>
            <a:ext cx="7180729" cy="657225"/>
          </a:xfrm>
          <a:prstGeom prst="rect">
            <a:avLst/>
          </a:prstGeom>
          <a:solidFill>
            <a:srgbClr val="FFC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82951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B003615-A718-4AC7-A1A2-7C8E6BB34CCB}"/>
              </a:ext>
            </a:extLst>
          </p:cNvPr>
          <p:cNvSpPr>
            <a:spLocks noGrp="1"/>
          </p:cNvSpPr>
          <p:nvPr>
            <p:ph type="body" sz="quarter" idx="10"/>
          </p:nvPr>
        </p:nvSpPr>
        <p:spPr>
          <a:xfrm>
            <a:off x="269239" y="1189177"/>
            <a:ext cx="11653523" cy="5503045"/>
          </a:xfrm>
        </p:spPr>
        <p:txBody>
          <a:bodyPr/>
          <a:lstStyle/>
          <a:p>
            <a:pPr marL="0" indent="0">
              <a:buNone/>
            </a:pPr>
            <a:endParaRPr lang="en-US" sz="1600" dirty="0">
              <a:solidFill>
                <a:schemeClr val="tx2"/>
              </a:solidFill>
            </a:endParaRPr>
          </a:p>
          <a:p>
            <a:pPr marL="0" indent="0">
              <a:buNone/>
            </a:pPr>
            <a:endParaRPr lang="en-US" sz="1600" dirty="0">
              <a:solidFill>
                <a:schemeClr val="tx2"/>
              </a:solidFill>
            </a:endParaRPr>
          </a:p>
          <a:p>
            <a:pPr marL="0" indent="0">
              <a:buNone/>
            </a:pPr>
            <a:endParaRPr lang="en-US" sz="1600" dirty="0">
              <a:solidFill>
                <a:schemeClr val="tx2"/>
              </a:solidFill>
            </a:endParaRPr>
          </a:p>
          <a:p>
            <a:pPr marL="0" indent="0">
              <a:buNone/>
            </a:pPr>
            <a:endParaRPr lang="en-US" sz="1600" dirty="0">
              <a:solidFill>
                <a:schemeClr val="tx2"/>
              </a:solidFill>
            </a:endParaRPr>
          </a:p>
          <a:p>
            <a:pPr marL="0" indent="0">
              <a:buNone/>
            </a:pPr>
            <a:endParaRPr lang="en-US" sz="1600" dirty="0">
              <a:solidFill>
                <a:schemeClr val="tx2"/>
              </a:solidFill>
            </a:endParaRPr>
          </a:p>
          <a:p>
            <a:pPr marL="0" indent="0">
              <a:buNone/>
            </a:pPr>
            <a:endParaRPr lang="en-US" sz="1600" dirty="0">
              <a:solidFill>
                <a:schemeClr val="tx2"/>
              </a:solidFill>
            </a:endParaRPr>
          </a:p>
          <a:p>
            <a:pPr marL="0" indent="0">
              <a:buNone/>
            </a:pPr>
            <a:endParaRPr lang="en-US" sz="1600" dirty="0">
              <a:solidFill>
                <a:schemeClr val="tx2"/>
              </a:solidFill>
            </a:endParaRPr>
          </a:p>
          <a:p>
            <a:pPr marL="0" indent="0">
              <a:buNone/>
            </a:pPr>
            <a:endParaRPr lang="en-US" sz="1600" dirty="0">
              <a:solidFill>
                <a:schemeClr val="tx2"/>
              </a:solidFill>
            </a:endParaRPr>
          </a:p>
          <a:p>
            <a:pPr marL="0" indent="0">
              <a:buNone/>
            </a:pPr>
            <a:endParaRPr lang="en-US" sz="1600" dirty="0">
              <a:solidFill>
                <a:schemeClr val="tx2"/>
              </a:solidFill>
            </a:endParaRPr>
          </a:p>
          <a:p>
            <a:pPr marL="0" indent="0">
              <a:buNone/>
            </a:pPr>
            <a:endParaRPr lang="en-US" sz="1600" dirty="0">
              <a:solidFill>
                <a:schemeClr val="tx2"/>
              </a:solidFill>
            </a:endParaRPr>
          </a:p>
          <a:p>
            <a:pPr marL="0" indent="0">
              <a:buNone/>
            </a:pPr>
            <a:r>
              <a:rPr lang="en-US" sz="1600" dirty="0">
                <a:solidFill>
                  <a:schemeClr val="tx2"/>
                </a:solidFill>
              </a:rPr>
              <a:t>C:\&gt; </a:t>
            </a:r>
            <a:r>
              <a:rPr lang="en-US" sz="1600" dirty="0" err="1">
                <a:solidFill>
                  <a:schemeClr val="tx2"/>
                </a:solidFill>
                <a:highlight>
                  <a:srgbClr val="FFFF00"/>
                </a:highlight>
              </a:rPr>
              <a:t>tf</a:t>
            </a:r>
            <a:r>
              <a:rPr lang="en-US" sz="1600" dirty="0">
                <a:solidFill>
                  <a:schemeClr val="tx2"/>
                </a:solidFill>
                <a:highlight>
                  <a:srgbClr val="FFFF00"/>
                </a:highlight>
              </a:rPr>
              <a:t> workspaces /</a:t>
            </a:r>
            <a:r>
              <a:rPr lang="en-US" sz="1600" dirty="0" err="1">
                <a:solidFill>
                  <a:schemeClr val="tx2"/>
                </a:solidFill>
                <a:highlight>
                  <a:srgbClr val="FFFF00"/>
                </a:highlight>
              </a:rPr>
              <a:t>collection:https</a:t>
            </a:r>
            <a:r>
              <a:rPr lang="en-US" sz="1600" dirty="0">
                <a:solidFill>
                  <a:schemeClr val="tx2"/>
                </a:solidFill>
                <a:highlight>
                  <a:srgbClr val="FFFF00"/>
                </a:highlight>
              </a:rPr>
              <a:t>://zestor.visualstudio.com</a:t>
            </a:r>
          </a:p>
          <a:p>
            <a:pPr marL="0" indent="0">
              <a:buNone/>
            </a:pPr>
            <a:r>
              <a:rPr lang="en-US" sz="1600" dirty="0">
                <a:solidFill>
                  <a:schemeClr val="tx2"/>
                </a:solidFill>
              </a:rPr>
              <a:t>Displays information about workspaces in the system and </a:t>
            </a:r>
            <a:r>
              <a:rPr lang="en-US" sz="1600" b="1" dirty="0">
                <a:solidFill>
                  <a:srgbClr val="FF0000"/>
                </a:solidFill>
              </a:rPr>
              <a:t>updates cached information about a user name or computer name change on Team Foundation Server.</a:t>
            </a:r>
          </a:p>
          <a:p>
            <a:pPr marL="0" indent="0">
              <a:buNone/>
            </a:pPr>
            <a:endParaRPr lang="en-US" sz="1600" dirty="0">
              <a:solidFill>
                <a:schemeClr val="tx2"/>
              </a:solidFill>
            </a:endParaRPr>
          </a:p>
          <a:p>
            <a:pPr marL="0" indent="0">
              <a:buNone/>
            </a:pPr>
            <a:r>
              <a:rPr lang="en-US" sz="1600" dirty="0">
                <a:solidFill>
                  <a:srgbClr val="002060"/>
                </a:solidFill>
              </a:rPr>
              <a:t>C:\&gt; </a:t>
            </a:r>
            <a:r>
              <a:rPr lang="en-US" sz="1600" dirty="0" err="1">
                <a:solidFill>
                  <a:srgbClr val="002060"/>
                </a:solidFill>
                <a:highlight>
                  <a:srgbClr val="FFFF00"/>
                </a:highlight>
              </a:rPr>
              <a:t>tf</a:t>
            </a:r>
            <a:r>
              <a:rPr lang="en-US" sz="1600" dirty="0">
                <a:solidFill>
                  <a:srgbClr val="002060"/>
                </a:solidFill>
                <a:highlight>
                  <a:srgbClr val="FFFF00"/>
                </a:highlight>
              </a:rPr>
              <a:t> add /</a:t>
            </a:r>
            <a:r>
              <a:rPr lang="en-US" sz="1600" dirty="0" err="1">
                <a:solidFill>
                  <a:srgbClr val="002060"/>
                </a:solidFill>
                <a:highlight>
                  <a:srgbClr val="FFFF00"/>
                </a:highlight>
              </a:rPr>
              <a:t>noprompt</a:t>
            </a:r>
            <a:r>
              <a:rPr lang="en-US" sz="1600" dirty="0">
                <a:solidFill>
                  <a:srgbClr val="002060"/>
                </a:solidFill>
                <a:highlight>
                  <a:srgbClr val="FFFF00"/>
                </a:highlight>
              </a:rPr>
              <a:t> Focus2018_1_0_0_105.zip</a:t>
            </a:r>
          </a:p>
          <a:p>
            <a:pPr marL="0" indent="0">
              <a:buNone/>
            </a:pPr>
            <a:r>
              <a:rPr lang="en-US" sz="1600" dirty="0">
                <a:solidFill>
                  <a:srgbClr val="002060"/>
                </a:solidFill>
              </a:rPr>
              <a:t>Adds new files and folders from a local file system location to Team Foundation version control.</a:t>
            </a:r>
          </a:p>
          <a:p>
            <a:pPr marL="0" indent="0">
              <a:buNone/>
            </a:pPr>
            <a:endParaRPr lang="en-US" sz="1600" dirty="0">
              <a:solidFill>
                <a:srgbClr val="002060"/>
              </a:solidFill>
            </a:endParaRPr>
          </a:p>
          <a:p>
            <a:pPr marL="0" indent="0">
              <a:buNone/>
            </a:pPr>
            <a:r>
              <a:rPr lang="en-US" sz="1600" dirty="0">
                <a:solidFill>
                  <a:srgbClr val="002060"/>
                </a:solidFill>
              </a:rPr>
              <a:t>C:\&gt; </a:t>
            </a:r>
            <a:r>
              <a:rPr lang="en-US" sz="1600" dirty="0" err="1">
                <a:solidFill>
                  <a:srgbClr val="002060"/>
                </a:solidFill>
                <a:highlight>
                  <a:srgbClr val="FFFF00"/>
                </a:highlight>
              </a:rPr>
              <a:t>tf</a:t>
            </a:r>
            <a:r>
              <a:rPr lang="en-US" sz="1600" dirty="0">
                <a:solidFill>
                  <a:srgbClr val="002060"/>
                </a:solidFill>
                <a:highlight>
                  <a:srgbClr val="FFFF00"/>
                </a:highlight>
              </a:rPr>
              <a:t> </a:t>
            </a:r>
            <a:r>
              <a:rPr lang="en-US" sz="1600" dirty="0" err="1">
                <a:solidFill>
                  <a:srgbClr val="002060"/>
                </a:solidFill>
                <a:highlight>
                  <a:srgbClr val="FFFF00"/>
                </a:highlight>
              </a:rPr>
              <a:t>vc</a:t>
            </a:r>
            <a:r>
              <a:rPr lang="en-US" sz="1600" dirty="0">
                <a:solidFill>
                  <a:srgbClr val="002060"/>
                </a:solidFill>
                <a:highlight>
                  <a:srgbClr val="FFFF00"/>
                </a:highlight>
              </a:rPr>
              <a:t> </a:t>
            </a:r>
            <a:r>
              <a:rPr lang="en-US" sz="1600" dirty="0" err="1">
                <a:solidFill>
                  <a:srgbClr val="002060"/>
                </a:solidFill>
                <a:highlight>
                  <a:srgbClr val="FFFF00"/>
                </a:highlight>
              </a:rPr>
              <a:t>checkin</a:t>
            </a:r>
            <a:r>
              <a:rPr lang="en-US" sz="1600" dirty="0">
                <a:solidFill>
                  <a:srgbClr val="002060"/>
                </a:solidFill>
                <a:highlight>
                  <a:srgbClr val="FFFF00"/>
                </a:highlight>
              </a:rPr>
              <a:t> C:\Focus2018\VSTS\CRMUG Focus 2018\CRM /recursive /</a:t>
            </a:r>
            <a:r>
              <a:rPr lang="en-US" sz="1600" dirty="0" err="1">
                <a:solidFill>
                  <a:srgbClr val="002060"/>
                </a:solidFill>
                <a:highlight>
                  <a:srgbClr val="FFFF00"/>
                </a:highlight>
              </a:rPr>
              <a:t>noprompt</a:t>
            </a:r>
            <a:r>
              <a:rPr lang="en-US" sz="1600" dirty="0">
                <a:solidFill>
                  <a:srgbClr val="002060"/>
                </a:solidFill>
                <a:highlight>
                  <a:srgbClr val="FFFF00"/>
                </a:highlight>
              </a:rPr>
              <a:t> /</a:t>
            </a:r>
            <a:r>
              <a:rPr lang="en-US" sz="1600" dirty="0" err="1">
                <a:solidFill>
                  <a:srgbClr val="002060"/>
                </a:solidFill>
                <a:highlight>
                  <a:srgbClr val="FFFF00"/>
                </a:highlight>
              </a:rPr>
              <a:t>comment:"PowerShell</a:t>
            </a:r>
            <a:r>
              <a:rPr lang="en-US" sz="1600" dirty="0">
                <a:solidFill>
                  <a:srgbClr val="002060"/>
                </a:solidFill>
                <a:highlight>
                  <a:srgbClr val="FFFF00"/>
                </a:highlight>
              </a:rPr>
              <a:t> DEV Export"  </a:t>
            </a:r>
          </a:p>
          <a:p>
            <a:pPr marL="0" indent="0">
              <a:buNone/>
            </a:pPr>
            <a:r>
              <a:rPr lang="en-US" sz="1600" dirty="0">
                <a:solidFill>
                  <a:srgbClr val="002060"/>
                </a:solidFill>
              </a:rPr>
              <a:t>Commits pending changes in the current workspace to Team Foundation version control.</a:t>
            </a:r>
          </a:p>
          <a:p>
            <a:pPr marL="0" indent="0">
              <a:buNone/>
            </a:pPr>
            <a:endParaRPr lang="en-US" sz="1600" dirty="0">
              <a:solidFill>
                <a:schemeClr val="tx2"/>
              </a:solidFill>
            </a:endParaRPr>
          </a:p>
        </p:txBody>
      </p:sp>
      <p:sp>
        <p:nvSpPr>
          <p:cNvPr id="3" name="Title 2">
            <a:extLst>
              <a:ext uri="{FF2B5EF4-FFF2-40B4-BE49-F238E27FC236}">
                <a16:creationId xmlns:a16="http://schemas.microsoft.com/office/drawing/2014/main" id="{A5CC12A2-E917-4D5A-A1E8-F77C1928DB5A}"/>
              </a:ext>
            </a:extLst>
          </p:cNvPr>
          <p:cNvSpPr>
            <a:spLocks noGrp="1"/>
          </p:cNvSpPr>
          <p:nvPr>
            <p:ph type="title"/>
          </p:nvPr>
        </p:nvSpPr>
        <p:spPr/>
        <p:txBody>
          <a:bodyPr/>
          <a:lstStyle/>
          <a:p>
            <a:r>
              <a:rPr lang="en-US" dirty="0"/>
              <a:t>Command Line: Check In Code </a:t>
            </a:r>
          </a:p>
        </p:txBody>
      </p:sp>
      <p:pic>
        <p:nvPicPr>
          <p:cNvPr id="2" name="Picture 1">
            <a:extLst>
              <a:ext uri="{FF2B5EF4-FFF2-40B4-BE49-F238E27FC236}">
                <a16:creationId xmlns:a16="http://schemas.microsoft.com/office/drawing/2014/main" id="{DD66E463-AC01-4CEA-BD19-EDD362DEC2C6}"/>
              </a:ext>
            </a:extLst>
          </p:cNvPr>
          <p:cNvPicPr>
            <a:picLocks noChangeAspect="1"/>
          </p:cNvPicPr>
          <p:nvPr/>
        </p:nvPicPr>
        <p:blipFill>
          <a:blip r:embed="rId2"/>
          <a:stretch>
            <a:fillRect/>
          </a:stretch>
        </p:blipFill>
        <p:spPr>
          <a:xfrm>
            <a:off x="360529" y="1027811"/>
            <a:ext cx="6934801" cy="2613887"/>
          </a:xfrm>
          <a:prstGeom prst="rect">
            <a:avLst/>
          </a:prstGeom>
        </p:spPr>
      </p:pic>
    </p:spTree>
    <p:extLst>
      <p:ext uri="{BB962C8B-B14F-4D97-AF65-F5344CB8AC3E}">
        <p14:creationId xmlns:p14="http://schemas.microsoft.com/office/powerpoint/2010/main" val="18363829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52E9C450-A4A2-45FC-A6A0-4D2012755C92}"/>
              </a:ext>
            </a:extLst>
          </p:cNvPr>
          <p:cNvGrpSpPr/>
          <p:nvPr/>
        </p:nvGrpSpPr>
        <p:grpSpPr>
          <a:xfrm>
            <a:off x="174219" y="1735309"/>
            <a:ext cx="11871282" cy="2764990"/>
            <a:chOff x="161519" y="2040109"/>
            <a:chExt cx="11871282" cy="2764990"/>
          </a:xfrm>
        </p:grpSpPr>
        <p:sp>
          <p:nvSpPr>
            <p:cNvPr id="92" name="Freeform: Shape 91">
              <a:extLst>
                <a:ext uri="{FF2B5EF4-FFF2-40B4-BE49-F238E27FC236}">
                  <a16:creationId xmlns:a16="http://schemas.microsoft.com/office/drawing/2014/main" id="{556CF6E3-76DE-4BBA-9553-B07AFC899C9A}"/>
                </a:ext>
              </a:extLst>
            </p:cNvPr>
            <p:cNvSpPr/>
            <p:nvPr/>
          </p:nvSpPr>
          <p:spPr bwMode="auto">
            <a:xfrm>
              <a:off x="161519" y="2040109"/>
              <a:ext cx="11871282" cy="2626730"/>
            </a:xfrm>
            <a:custGeom>
              <a:avLst/>
              <a:gdLst>
                <a:gd name="connsiteX0" fmla="*/ 117739 w 11871282"/>
                <a:gd name="connsiteY0" fmla="*/ 161428 h 2626730"/>
                <a:gd name="connsiteX1" fmla="*/ 9889269 w 11871282"/>
                <a:gd name="connsiteY1" fmla="*/ 143499 h 2626730"/>
                <a:gd name="connsiteX2" fmla="*/ 11198116 w 11871282"/>
                <a:gd name="connsiteY2" fmla="*/ 1694393 h 2626730"/>
                <a:gd name="connsiteX3" fmla="*/ 1767245 w 11871282"/>
                <a:gd name="connsiteY3" fmla="*/ 1470275 h 2626730"/>
                <a:gd name="connsiteX4" fmla="*/ 99810 w 11871282"/>
                <a:gd name="connsiteY4" fmla="*/ 2438463 h 2626730"/>
                <a:gd name="connsiteX5" fmla="*/ 3192633 w 11871282"/>
                <a:gd name="connsiteY5" fmla="*/ 2626722 h 2626730"/>
                <a:gd name="connsiteX6" fmla="*/ 10552657 w 11871282"/>
                <a:gd name="connsiteY6" fmla="*/ 2572934 h 262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1282" h="2626730">
                  <a:moveTo>
                    <a:pt x="117739" y="161428"/>
                  </a:moveTo>
                  <a:cubicBezTo>
                    <a:pt x="4080139" y="24716"/>
                    <a:pt x="8042540" y="-111995"/>
                    <a:pt x="9889269" y="143499"/>
                  </a:cubicBezTo>
                  <a:cubicBezTo>
                    <a:pt x="11735999" y="398993"/>
                    <a:pt x="12551787" y="1473264"/>
                    <a:pt x="11198116" y="1694393"/>
                  </a:cubicBezTo>
                  <a:cubicBezTo>
                    <a:pt x="9844445" y="1915522"/>
                    <a:pt x="3616963" y="1346263"/>
                    <a:pt x="1767245" y="1470275"/>
                  </a:cubicBezTo>
                  <a:cubicBezTo>
                    <a:pt x="-82473" y="1594287"/>
                    <a:pt x="-137755" y="2245722"/>
                    <a:pt x="99810" y="2438463"/>
                  </a:cubicBezTo>
                  <a:cubicBezTo>
                    <a:pt x="337375" y="2631204"/>
                    <a:pt x="3192633" y="2626722"/>
                    <a:pt x="3192633" y="2626722"/>
                  </a:cubicBezTo>
                  <a:lnTo>
                    <a:pt x="10552657" y="2572934"/>
                  </a:lnTo>
                </a:path>
              </a:pathLst>
            </a:custGeom>
            <a:noFill/>
            <a:ln w="1905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7" name="Arrow: Right 86">
              <a:extLst>
                <a:ext uri="{FF2B5EF4-FFF2-40B4-BE49-F238E27FC236}">
                  <a16:creationId xmlns:a16="http://schemas.microsoft.com/office/drawing/2014/main" id="{ACA8ABA1-BC2F-403A-8870-6EB96AA69AB4}"/>
                </a:ext>
              </a:extLst>
            </p:cNvPr>
            <p:cNvSpPr/>
            <p:nvPr/>
          </p:nvSpPr>
          <p:spPr bwMode="auto">
            <a:xfrm>
              <a:off x="10386499" y="4412559"/>
              <a:ext cx="1460019" cy="392540"/>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C77A3AD4-4977-4AC4-AF35-F51C97ADEDD5}"/>
              </a:ext>
            </a:extLst>
          </p:cNvPr>
          <p:cNvSpPr>
            <a:spLocks noGrp="1"/>
          </p:cNvSpPr>
          <p:nvPr>
            <p:ph type="title"/>
          </p:nvPr>
        </p:nvSpPr>
        <p:spPr/>
        <p:txBody>
          <a:bodyPr/>
          <a:lstStyle/>
          <a:p>
            <a:r>
              <a:rPr lang="en-US" dirty="0"/>
              <a:t>History of Lean Production to Lean Software</a:t>
            </a:r>
          </a:p>
        </p:txBody>
      </p:sp>
      <p:grpSp>
        <p:nvGrpSpPr>
          <p:cNvPr id="11" name="Group 10">
            <a:extLst>
              <a:ext uri="{FF2B5EF4-FFF2-40B4-BE49-F238E27FC236}">
                <a16:creationId xmlns:a16="http://schemas.microsoft.com/office/drawing/2014/main" id="{F8C40ED1-4E0B-484D-A577-6E84F49E864E}"/>
              </a:ext>
            </a:extLst>
          </p:cNvPr>
          <p:cNvGrpSpPr/>
          <p:nvPr/>
        </p:nvGrpSpPr>
        <p:grpSpPr>
          <a:xfrm>
            <a:off x="768354" y="1605560"/>
            <a:ext cx="1769370" cy="1414677"/>
            <a:chOff x="80181" y="2242054"/>
            <a:chExt cx="1769370" cy="1414677"/>
          </a:xfrm>
        </p:grpSpPr>
        <p:sp>
          <p:nvSpPr>
            <p:cNvPr id="9" name="Oval 8">
              <a:extLst>
                <a:ext uri="{FF2B5EF4-FFF2-40B4-BE49-F238E27FC236}">
                  <a16:creationId xmlns:a16="http://schemas.microsoft.com/office/drawing/2014/main" id="{8FD7EF43-C649-4342-A300-E89D586C6366}"/>
                </a:ext>
              </a:extLst>
            </p:cNvPr>
            <p:cNvSpPr/>
            <p:nvPr/>
          </p:nvSpPr>
          <p:spPr bwMode="auto">
            <a:xfrm>
              <a:off x="655584" y="2242054"/>
              <a:ext cx="618564" cy="600635"/>
            </a:xfrm>
            <a:prstGeom prst="ellipse">
              <a:avLst/>
            </a:prstGeom>
            <a:solidFill>
              <a:srgbClr val="FF000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B1FEBF91-1820-49B9-B63C-9232D5CDA6D3}"/>
                </a:ext>
              </a:extLst>
            </p:cNvPr>
            <p:cNvSpPr txBox="1"/>
            <p:nvPr/>
          </p:nvSpPr>
          <p:spPr>
            <a:xfrm>
              <a:off x="80181" y="2841123"/>
              <a:ext cx="1769370" cy="815608"/>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1785, France,</a:t>
              </a:r>
            </a:p>
            <a:p>
              <a:pPr algn="ctr">
                <a:lnSpc>
                  <a:spcPct val="90000"/>
                </a:lnSpc>
                <a:spcAft>
                  <a:spcPts val="600"/>
                </a:spcAft>
              </a:pPr>
              <a:r>
                <a:rPr lang="en-US" sz="1600" dirty="0"/>
                <a:t>Blanc gun shop</a:t>
              </a:r>
              <a:endParaRPr lang="en-US" sz="1600" dirty="0">
                <a:gradFill>
                  <a:gsLst>
                    <a:gs pos="2917">
                      <a:schemeClr val="tx1"/>
                    </a:gs>
                    <a:gs pos="30000">
                      <a:schemeClr val="tx1"/>
                    </a:gs>
                  </a:gsLst>
                  <a:lin ang="5400000" scaled="0"/>
                </a:gradFill>
              </a:endParaRPr>
            </a:p>
          </p:txBody>
        </p:sp>
      </p:grpSp>
      <p:grpSp>
        <p:nvGrpSpPr>
          <p:cNvPr id="28" name="Group 27">
            <a:extLst>
              <a:ext uri="{FF2B5EF4-FFF2-40B4-BE49-F238E27FC236}">
                <a16:creationId xmlns:a16="http://schemas.microsoft.com/office/drawing/2014/main" id="{253A2803-48CB-411A-BD75-7A417E6F6F57}"/>
              </a:ext>
            </a:extLst>
          </p:cNvPr>
          <p:cNvGrpSpPr/>
          <p:nvPr/>
        </p:nvGrpSpPr>
        <p:grpSpPr>
          <a:xfrm>
            <a:off x="2537724" y="1588841"/>
            <a:ext cx="1807256" cy="1636276"/>
            <a:chOff x="80181" y="2242054"/>
            <a:chExt cx="1807256" cy="1636276"/>
          </a:xfrm>
        </p:grpSpPr>
        <p:sp>
          <p:nvSpPr>
            <p:cNvPr id="29" name="Oval 28">
              <a:extLst>
                <a:ext uri="{FF2B5EF4-FFF2-40B4-BE49-F238E27FC236}">
                  <a16:creationId xmlns:a16="http://schemas.microsoft.com/office/drawing/2014/main" id="{E3B69F4B-E30F-4968-8712-BC6C6DC43F07}"/>
                </a:ext>
              </a:extLst>
            </p:cNvPr>
            <p:cNvSpPr/>
            <p:nvPr/>
          </p:nvSpPr>
          <p:spPr bwMode="auto">
            <a:xfrm>
              <a:off x="655584" y="2242054"/>
              <a:ext cx="618564" cy="600635"/>
            </a:xfrm>
            <a:prstGeom prst="ellipse">
              <a:avLst/>
            </a:prstGeom>
            <a:solidFill>
              <a:srgbClr val="FFC00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B53C463A-AA26-4AA6-B326-4BCBB72FA52D}"/>
                </a:ext>
              </a:extLst>
            </p:cNvPr>
            <p:cNvSpPr txBox="1"/>
            <p:nvPr/>
          </p:nvSpPr>
          <p:spPr>
            <a:xfrm>
              <a:off x="80181" y="2841123"/>
              <a:ext cx="1807256" cy="1037207"/>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1798, Conn,</a:t>
              </a:r>
            </a:p>
            <a:p>
              <a:pPr algn="ctr">
                <a:lnSpc>
                  <a:spcPct val="90000"/>
                </a:lnSpc>
                <a:spcAft>
                  <a:spcPts val="600"/>
                </a:spcAft>
              </a:pPr>
              <a:r>
                <a:rPr lang="en-US" sz="1600" dirty="0"/>
                <a:t>Eli Whitney Gun Contract</a:t>
              </a:r>
              <a:endParaRPr lang="en-US" sz="1600" dirty="0">
                <a:gradFill>
                  <a:gsLst>
                    <a:gs pos="2917">
                      <a:schemeClr val="tx1"/>
                    </a:gs>
                    <a:gs pos="30000">
                      <a:schemeClr val="tx1"/>
                    </a:gs>
                  </a:gsLst>
                  <a:lin ang="5400000" scaled="0"/>
                </a:gradFill>
              </a:endParaRPr>
            </a:p>
          </p:txBody>
        </p:sp>
      </p:grpSp>
      <p:grpSp>
        <p:nvGrpSpPr>
          <p:cNvPr id="31" name="Group 30">
            <a:extLst>
              <a:ext uri="{FF2B5EF4-FFF2-40B4-BE49-F238E27FC236}">
                <a16:creationId xmlns:a16="http://schemas.microsoft.com/office/drawing/2014/main" id="{5A5B929F-52DA-4DAA-9144-9F5077EFC478}"/>
              </a:ext>
            </a:extLst>
          </p:cNvPr>
          <p:cNvGrpSpPr/>
          <p:nvPr/>
        </p:nvGrpSpPr>
        <p:grpSpPr>
          <a:xfrm>
            <a:off x="4236536" y="1588841"/>
            <a:ext cx="1769370" cy="1337733"/>
            <a:chOff x="80181" y="2242054"/>
            <a:chExt cx="1769370" cy="1337733"/>
          </a:xfrm>
        </p:grpSpPr>
        <p:sp>
          <p:nvSpPr>
            <p:cNvPr id="32" name="Oval 31">
              <a:extLst>
                <a:ext uri="{FF2B5EF4-FFF2-40B4-BE49-F238E27FC236}">
                  <a16:creationId xmlns:a16="http://schemas.microsoft.com/office/drawing/2014/main" id="{080A7049-5AA4-4D7F-A0EA-C678255DFDEB}"/>
                </a:ext>
              </a:extLst>
            </p:cNvPr>
            <p:cNvSpPr/>
            <p:nvPr/>
          </p:nvSpPr>
          <p:spPr bwMode="auto">
            <a:xfrm>
              <a:off x="655584" y="2242054"/>
              <a:ext cx="618564" cy="600635"/>
            </a:xfrm>
            <a:prstGeom prst="ellipse">
              <a:avLst/>
            </a:prstGeom>
            <a:solidFill>
              <a:srgbClr val="FFFF0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9ACA8825-E64F-46B8-9CB8-F8483E647116}"/>
                </a:ext>
              </a:extLst>
            </p:cNvPr>
            <p:cNvSpPr txBox="1"/>
            <p:nvPr/>
          </p:nvSpPr>
          <p:spPr>
            <a:xfrm>
              <a:off x="80181" y="2841123"/>
              <a:ext cx="176937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1914, Detroit, </a:t>
              </a:r>
              <a:br>
                <a:rPr lang="en-US" sz="1600" dirty="0"/>
              </a:br>
              <a:r>
                <a:rPr lang="en-US" sz="1600" dirty="0"/>
                <a:t>Henry Ford</a:t>
              </a:r>
              <a:endParaRPr lang="en-US" sz="1600" dirty="0">
                <a:gradFill>
                  <a:gsLst>
                    <a:gs pos="2917">
                      <a:schemeClr val="tx1"/>
                    </a:gs>
                    <a:gs pos="30000">
                      <a:schemeClr val="tx1"/>
                    </a:gs>
                  </a:gsLst>
                  <a:lin ang="5400000" scaled="0"/>
                </a:gradFill>
              </a:endParaRPr>
            </a:p>
          </p:txBody>
        </p:sp>
      </p:grpSp>
      <p:grpSp>
        <p:nvGrpSpPr>
          <p:cNvPr id="34" name="Group 33">
            <a:extLst>
              <a:ext uri="{FF2B5EF4-FFF2-40B4-BE49-F238E27FC236}">
                <a16:creationId xmlns:a16="http://schemas.microsoft.com/office/drawing/2014/main" id="{2F029CDF-78D8-47CD-ADEC-12BB43AA29CD}"/>
              </a:ext>
            </a:extLst>
          </p:cNvPr>
          <p:cNvGrpSpPr/>
          <p:nvPr/>
        </p:nvGrpSpPr>
        <p:grpSpPr>
          <a:xfrm>
            <a:off x="5935348" y="1605560"/>
            <a:ext cx="1769370" cy="1636276"/>
            <a:chOff x="80181" y="2242054"/>
            <a:chExt cx="1769370" cy="1636276"/>
          </a:xfrm>
        </p:grpSpPr>
        <p:sp>
          <p:nvSpPr>
            <p:cNvPr id="35" name="Oval 34">
              <a:extLst>
                <a:ext uri="{FF2B5EF4-FFF2-40B4-BE49-F238E27FC236}">
                  <a16:creationId xmlns:a16="http://schemas.microsoft.com/office/drawing/2014/main" id="{0C515332-ECC0-481E-AC74-13C11F980A84}"/>
                </a:ext>
              </a:extLst>
            </p:cNvPr>
            <p:cNvSpPr/>
            <p:nvPr/>
          </p:nvSpPr>
          <p:spPr bwMode="auto">
            <a:xfrm>
              <a:off x="655584" y="2242054"/>
              <a:ext cx="618564" cy="600635"/>
            </a:xfrm>
            <a:prstGeom prst="ellipse">
              <a:avLst/>
            </a:prstGeom>
            <a:solidFill>
              <a:srgbClr val="92D05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CF776C04-CBE5-49B1-B140-E6C4B11245E7}"/>
                </a:ext>
              </a:extLst>
            </p:cNvPr>
            <p:cNvSpPr txBox="1"/>
            <p:nvPr/>
          </p:nvSpPr>
          <p:spPr>
            <a:xfrm>
              <a:off x="80181" y="2841123"/>
              <a:ext cx="1769370" cy="1037207"/>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1921, Detroit, Kiichiro Toyoda</a:t>
              </a:r>
            </a:p>
            <a:p>
              <a:pPr algn="ctr">
                <a:lnSpc>
                  <a:spcPct val="90000"/>
                </a:lnSpc>
                <a:spcAft>
                  <a:spcPts val="600"/>
                </a:spcAft>
              </a:pPr>
              <a:endParaRPr lang="en-US" sz="1600" dirty="0">
                <a:gradFill>
                  <a:gsLst>
                    <a:gs pos="2917">
                      <a:schemeClr val="tx1"/>
                    </a:gs>
                    <a:gs pos="30000">
                      <a:schemeClr val="tx1"/>
                    </a:gs>
                  </a:gsLst>
                  <a:lin ang="5400000" scaled="0"/>
                </a:gradFill>
              </a:endParaRPr>
            </a:p>
          </p:txBody>
        </p:sp>
      </p:grpSp>
      <p:grpSp>
        <p:nvGrpSpPr>
          <p:cNvPr id="37" name="Group 36">
            <a:extLst>
              <a:ext uri="{FF2B5EF4-FFF2-40B4-BE49-F238E27FC236}">
                <a16:creationId xmlns:a16="http://schemas.microsoft.com/office/drawing/2014/main" id="{56578078-5B1E-4D04-837F-544EFDF9752A}"/>
              </a:ext>
            </a:extLst>
          </p:cNvPr>
          <p:cNvGrpSpPr/>
          <p:nvPr/>
        </p:nvGrpSpPr>
        <p:grpSpPr>
          <a:xfrm>
            <a:off x="7704718" y="1588841"/>
            <a:ext cx="1769370" cy="1857875"/>
            <a:chOff x="80181" y="2242054"/>
            <a:chExt cx="1769370" cy="1857875"/>
          </a:xfrm>
        </p:grpSpPr>
        <p:sp>
          <p:nvSpPr>
            <p:cNvPr id="38" name="Oval 37">
              <a:extLst>
                <a:ext uri="{FF2B5EF4-FFF2-40B4-BE49-F238E27FC236}">
                  <a16:creationId xmlns:a16="http://schemas.microsoft.com/office/drawing/2014/main" id="{02C910B9-390B-4D6E-AD90-5B59DB7C6D71}"/>
                </a:ext>
              </a:extLst>
            </p:cNvPr>
            <p:cNvSpPr/>
            <p:nvPr/>
          </p:nvSpPr>
          <p:spPr bwMode="auto">
            <a:xfrm>
              <a:off x="655584" y="2242054"/>
              <a:ext cx="618564" cy="600635"/>
            </a:xfrm>
            <a:prstGeom prst="ellipse">
              <a:avLst/>
            </a:prstGeom>
            <a:solidFill>
              <a:srgbClr val="00B05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D2074967-C3AD-446C-8955-A14A72E57362}"/>
                </a:ext>
              </a:extLst>
            </p:cNvPr>
            <p:cNvSpPr txBox="1"/>
            <p:nvPr/>
          </p:nvSpPr>
          <p:spPr>
            <a:xfrm>
              <a:off x="80181" y="2841123"/>
              <a:ext cx="1769370" cy="1258806"/>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1936, Japan, Toyota First Car</a:t>
              </a:r>
            </a:p>
            <a:p>
              <a:pPr algn="ctr">
                <a:lnSpc>
                  <a:spcPct val="90000"/>
                </a:lnSpc>
                <a:spcAft>
                  <a:spcPts val="600"/>
                </a:spcAft>
              </a:pPr>
              <a:endParaRPr lang="en-US" sz="1600" dirty="0">
                <a:gradFill>
                  <a:gsLst>
                    <a:gs pos="2917">
                      <a:schemeClr val="tx1"/>
                    </a:gs>
                    <a:gs pos="30000">
                      <a:schemeClr val="tx1"/>
                    </a:gs>
                  </a:gsLst>
                  <a:lin ang="5400000" scaled="0"/>
                </a:gradFill>
              </a:endParaRPr>
            </a:p>
          </p:txBody>
        </p:sp>
      </p:grpSp>
      <p:grpSp>
        <p:nvGrpSpPr>
          <p:cNvPr id="40" name="Group 39">
            <a:extLst>
              <a:ext uri="{FF2B5EF4-FFF2-40B4-BE49-F238E27FC236}">
                <a16:creationId xmlns:a16="http://schemas.microsoft.com/office/drawing/2014/main" id="{5FFD1639-6203-4B21-94D0-F4E8B150D573}"/>
              </a:ext>
            </a:extLst>
          </p:cNvPr>
          <p:cNvGrpSpPr/>
          <p:nvPr/>
        </p:nvGrpSpPr>
        <p:grpSpPr>
          <a:xfrm>
            <a:off x="9295086" y="1605560"/>
            <a:ext cx="1769370" cy="2079474"/>
            <a:chOff x="80181" y="2242054"/>
            <a:chExt cx="1769370" cy="2079474"/>
          </a:xfrm>
        </p:grpSpPr>
        <p:sp>
          <p:nvSpPr>
            <p:cNvPr id="41" name="Oval 40">
              <a:extLst>
                <a:ext uri="{FF2B5EF4-FFF2-40B4-BE49-F238E27FC236}">
                  <a16:creationId xmlns:a16="http://schemas.microsoft.com/office/drawing/2014/main" id="{D3DF0C69-4727-4BDF-B1D5-A4F2BD7F219B}"/>
                </a:ext>
              </a:extLst>
            </p:cNvPr>
            <p:cNvSpPr/>
            <p:nvPr/>
          </p:nvSpPr>
          <p:spPr bwMode="auto">
            <a:xfrm>
              <a:off x="655584" y="2242054"/>
              <a:ext cx="618564" cy="600635"/>
            </a:xfrm>
            <a:prstGeom prst="ellipse">
              <a:avLst/>
            </a:prstGeom>
            <a:solidFill>
              <a:srgbClr val="0070C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D980344-DA5B-48B7-8EB0-72C4CBA1C019}"/>
                </a:ext>
              </a:extLst>
            </p:cNvPr>
            <p:cNvSpPr txBox="1"/>
            <p:nvPr/>
          </p:nvSpPr>
          <p:spPr>
            <a:xfrm>
              <a:off x="80181" y="2841123"/>
              <a:ext cx="1769370" cy="148040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1948-1975, Toyota Production System</a:t>
              </a:r>
            </a:p>
            <a:p>
              <a:pPr algn="ctr">
                <a:lnSpc>
                  <a:spcPct val="90000"/>
                </a:lnSpc>
                <a:spcAft>
                  <a:spcPts val="600"/>
                </a:spcAft>
              </a:pPr>
              <a:endParaRPr lang="en-US" sz="1600" dirty="0">
                <a:gradFill>
                  <a:gsLst>
                    <a:gs pos="2917">
                      <a:schemeClr val="tx1"/>
                    </a:gs>
                    <a:gs pos="30000">
                      <a:schemeClr val="tx1"/>
                    </a:gs>
                  </a:gsLst>
                  <a:lin ang="5400000" scaled="0"/>
                </a:gradFill>
              </a:endParaRPr>
            </a:p>
          </p:txBody>
        </p:sp>
      </p:grpSp>
      <p:grpSp>
        <p:nvGrpSpPr>
          <p:cNvPr id="43" name="Group 42">
            <a:extLst>
              <a:ext uri="{FF2B5EF4-FFF2-40B4-BE49-F238E27FC236}">
                <a16:creationId xmlns:a16="http://schemas.microsoft.com/office/drawing/2014/main" id="{F17B1B16-CA56-46FF-9782-36D95182BFB9}"/>
              </a:ext>
            </a:extLst>
          </p:cNvPr>
          <p:cNvGrpSpPr/>
          <p:nvPr/>
        </p:nvGrpSpPr>
        <p:grpSpPr>
          <a:xfrm>
            <a:off x="768354" y="4062504"/>
            <a:ext cx="1769370" cy="1337733"/>
            <a:chOff x="80181" y="2242054"/>
            <a:chExt cx="1769370" cy="1337733"/>
          </a:xfrm>
        </p:grpSpPr>
        <p:sp>
          <p:nvSpPr>
            <p:cNvPr id="44" name="Oval 43">
              <a:extLst>
                <a:ext uri="{FF2B5EF4-FFF2-40B4-BE49-F238E27FC236}">
                  <a16:creationId xmlns:a16="http://schemas.microsoft.com/office/drawing/2014/main" id="{72BC5B0B-F774-460E-BEE8-4F0514876E7E}"/>
                </a:ext>
              </a:extLst>
            </p:cNvPr>
            <p:cNvSpPr/>
            <p:nvPr/>
          </p:nvSpPr>
          <p:spPr bwMode="auto">
            <a:xfrm>
              <a:off x="655584" y="2242054"/>
              <a:ext cx="618564" cy="600635"/>
            </a:xfrm>
            <a:prstGeom prst="ellipse">
              <a:avLst/>
            </a:prstGeom>
            <a:solidFill>
              <a:srgbClr val="00206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F0930D7B-A8B3-41F1-9124-448E7F31FA5B}"/>
                </a:ext>
              </a:extLst>
            </p:cNvPr>
            <p:cNvSpPr txBox="1"/>
            <p:nvPr/>
          </p:nvSpPr>
          <p:spPr>
            <a:xfrm>
              <a:off x="80181" y="2841123"/>
              <a:ext cx="176937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1990, Lean Production</a:t>
              </a:r>
              <a:endParaRPr lang="en-US" sz="1600" dirty="0">
                <a:gradFill>
                  <a:gsLst>
                    <a:gs pos="2917">
                      <a:schemeClr val="tx1"/>
                    </a:gs>
                    <a:gs pos="30000">
                      <a:schemeClr val="tx1"/>
                    </a:gs>
                  </a:gsLst>
                  <a:lin ang="5400000" scaled="0"/>
                </a:gradFill>
              </a:endParaRPr>
            </a:p>
          </p:txBody>
        </p:sp>
      </p:grpSp>
      <p:grpSp>
        <p:nvGrpSpPr>
          <p:cNvPr id="46" name="Group 45">
            <a:extLst>
              <a:ext uri="{FF2B5EF4-FFF2-40B4-BE49-F238E27FC236}">
                <a16:creationId xmlns:a16="http://schemas.microsoft.com/office/drawing/2014/main" id="{686D700F-A777-491D-9DCE-002F66E5639E}"/>
              </a:ext>
            </a:extLst>
          </p:cNvPr>
          <p:cNvGrpSpPr/>
          <p:nvPr/>
        </p:nvGrpSpPr>
        <p:grpSpPr>
          <a:xfrm>
            <a:off x="2537724" y="4045785"/>
            <a:ext cx="1807256" cy="1780931"/>
            <a:chOff x="80181" y="2242054"/>
            <a:chExt cx="1807256" cy="1780931"/>
          </a:xfrm>
        </p:grpSpPr>
        <p:sp>
          <p:nvSpPr>
            <p:cNvPr id="47" name="Oval 46">
              <a:extLst>
                <a:ext uri="{FF2B5EF4-FFF2-40B4-BE49-F238E27FC236}">
                  <a16:creationId xmlns:a16="http://schemas.microsoft.com/office/drawing/2014/main" id="{65372624-5109-4D99-8249-206F3E6C8802}"/>
                </a:ext>
              </a:extLst>
            </p:cNvPr>
            <p:cNvSpPr/>
            <p:nvPr/>
          </p:nvSpPr>
          <p:spPr bwMode="auto">
            <a:xfrm>
              <a:off x="655584" y="2242054"/>
              <a:ext cx="618564" cy="600635"/>
            </a:xfrm>
            <a:prstGeom prst="ellipse">
              <a:avLst/>
            </a:prstGeom>
            <a:solidFill>
              <a:srgbClr val="7030A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C74520EA-89B2-4936-8F78-91359B481BB5}"/>
                </a:ext>
              </a:extLst>
            </p:cNvPr>
            <p:cNvSpPr txBox="1"/>
            <p:nvPr/>
          </p:nvSpPr>
          <p:spPr>
            <a:xfrm>
              <a:off x="80181" y="2841123"/>
              <a:ext cx="1807256" cy="1181862"/>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1991, Grady </a:t>
              </a:r>
              <a:r>
                <a:rPr lang="en-US" sz="1600" dirty="0" err="1"/>
                <a:t>Booch</a:t>
              </a:r>
              <a:r>
                <a:rPr lang="en-US" sz="1600" dirty="0"/>
                <a:t>, OO Design with Apps</a:t>
              </a:r>
              <a:endParaRPr lang="en-US" sz="1600" dirty="0">
                <a:gradFill>
                  <a:gsLst>
                    <a:gs pos="2917">
                      <a:schemeClr val="tx1"/>
                    </a:gs>
                    <a:gs pos="30000">
                      <a:schemeClr val="tx1"/>
                    </a:gs>
                  </a:gsLst>
                  <a:lin ang="5400000" scaled="0"/>
                </a:gradFill>
              </a:endParaRPr>
            </a:p>
          </p:txBody>
        </p:sp>
      </p:grpSp>
      <p:grpSp>
        <p:nvGrpSpPr>
          <p:cNvPr id="49" name="Group 48">
            <a:extLst>
              <a:ext uri="{FF2B5EF4-FFF2-40B4-BE49-F238E27FC236}">
                <a16:creationId xmlns:a16="http://schemas.microsoft.com/office/drawing/2014/main" id="{9FFEF8D1-6115-4D53-A7BE-209F3379F7CD}"/>
              </a:ext>
            </a:extLst>
          </p:cNvPr>
          <p:cNvGrpSpPr/>
          <p:nvPr/>
        </p:nvGrpSpPr>
        <p:grpSpPr>
          <a:xfrm>
            <a:off x="4236536" y="4045785"/>
            <a:ext cx="1769370" cy="1116134"/>
            <a:chOff x="80181" y="2242054"/>
            <a:chExt cx="1769370" cy="1116134"/>
          </a:xfrm>
        </p:grpSpPr>
        <p:sp>
          <p:nvSpPr>
            <p:cNvPr id="50" name="Oval 49">
              <a:extLst>
                <a:ext uri="{FF2B5EF4-FFF2-40B4-BE49-F238E27FC236}">
                  <a16:creationId xmlns:a16="http://schemas.microsoft.com/office/drawing/2014/main" id="{E9BA19AA-4525-4672-8B35-AF5D531A0802}"/>
                </a:ext>
              </a:extLst>
            </p:cNvPr>
            <p:cNvSpPr/>
            <p:nvPr/>
          </p:nvSpPr>
          <p:spPr bwMode="auto">
            <a:xfrm>
              <a:off x="655584" y="2242054"/>
              <a:ext cx="618564" cy="600635"/>
            </a:xfrm>
            <a:prstGeom prst="ellipse">
              <a:avLst/>
            </a:prstGeom>
            <a:solidFill>
              <a:srgbClr val="C0000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DB4AB41B-EA47-421D-802A-781A625DCC57}"/>
                </a:ext>
              </a:extLst>
            </p:cNvPr>
            <p:cNvSpPr txBox="1"/>
            <p:nvPr/>
          </p:nvSpPr>
          <p:spPr>
            <a:xfrm>
              <a:off x="80181" y="2841123"/>
              <a:ext cx="176937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1995, Scrum</a:t>
              </a:r>
              <a:endParaRPr lang="en-US" sz="1600" dirty="0">
                <a:gradFill>
                  <a:gsLst>
                    <a:gs pos="2917">
                      <a:schemeClr val="tx1"/>
                    </a:gs>
                    <a:gs pos="30000">
                      <a:schemeClr val="tx1"/>
                    </a:gs>
                  </a:gsLst>
                  <a:lin ang="5400000" scaled="0"/>
                </a:gradFill>
              </a:endParaRPr>
            </a:p>
          </p:txBody>
        </p:sp>
      </p:grpSp>
      <p:grpSp>
        <p:nvGrpSpPr>
          <p:cNvPr id="52" name="Group 51">
            <a:extLst>
              <a:ext uri="{FF2B5EF4-FFF2-40B4-BE49-F238E27FC236}">
                <a16:creationId xmlns:a16="http://schemas.microsoft.com/office/drawing/2014/main" id="{E7CD18DD-7E26-4936-907F-64F3116401F7}"/>
              </a:ext>
            </a:extLst>
          </p:cNvPr>
          <p:cNvGrpSpPr/>
          <p:nvPr/>
        </p:nvGrpSpPr>
        <p:grpSpPr>
          <a:xfrm>
            <a:off x="5935348" y="4062504"/>
            <a:ext cx="1769370" cy="1636276"/>
            <a:chOff x="80181" y="2242054"/>
            <a:chExt cx="1769370" cy="1636276"/>
          </a:xfrm>
        </p:grpSpPr>
        <p:sp>
          <p:nvSpPr>
            <p:cNvPr id="53" name="Oval 52">
              <a:extLst>
                <a:ext uri="{FF2B5EF4-FFF2-40B4-BE49-F238E27FC236}">
                  <a16:creationId xmlns:a16="http://schemas.microsoft.com/office/drawing/2014/main" id="{9143AD2D-B6E3-4D0F-B144-23DCCC08E323}"/>
                </a:ext>
              </a:extLst>
            </p:cNvPr>
            <p:cNvSpPr/>
            <p:nvPr/>
          </p:nvSpPr>
          <p:spPr bwMode="auto">
            <a:xfrm>
              <a:off x="655584" y="2242054"/>
              <a:ext cx="618564" cy="600635"/>
            </a:xfrm>
            <a:prstGeom prst="ellipse">
              <a:avLst/>
            </a:prstGeom>
            <a:solidFill>
              <a:srgbClr val="FF000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26B09905-3657-4D88-BD55-A006631AAE1D}"/>
                </a:ext>
              </a:extLst>
            </p:cNvPr>
            <p:cNvSpPr txBox="1"/>
            <p:nvPr/>
          </p:nvSpPr>
          <p:spPr>
            <a:xfrm>
              <a:off x="80181" y="2841123"/>
              <a:ext cx="1769370" cy="1037207"/>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1996, Extreme Programming</a:t>
              </a:r>
            </a:p>
            <a:p>
              <a:pPr algn="ctr">
                <a:lnSpc>
                  <a:spcPct val="90000"/>
                </a:lnSpc>
                <a:spcAft>
                  <a:spcPts val="600"/>
                </a:spcAft>
              </a:pPr>
              <a:endParaRPr lang="en-US" sz="1600" dirty="0">
                <a:gradFill>
                  <a:gsLst>
                    <a:gs pos="2917">
                      <a:schemeClr val="tx1"/>
                    </a:gs>
                    <a:gs pos="30000">
                      <a:schemeClr val="tx1"/>
                    </a:gs>
                  </a:gsLst>
                  <a:lin ang="5400000" scaled="0"/>
                </a:gradFill>
              </a:endParaRPr>
            </a:p>
          </p:txBody>
        </p:sp>
      </p:grpSp>
      <p:grpSp>
        <p:nvGrpSpPr>
          <p:cNvPr id="55" name="Group 54">
            <a:extLst>
              <a:ext uri="{FF2B5EF4-FFF2-40B4-BE49-F238E27FC236}">
                <a16:creationId xmlns:a16="http://schemas.microsoft.com/office/drawing/2014/main" id="{6A800F34-1101-43EC-806B-11EAFDA7BAC8}"/>
              </a:ext>
            </a:extLst>
          </p:cNvPr>
          <p:cNvGrpSpPr/>
          <p:nvPr/>
        </p:nvGrpSpPr>
        <p:grpSpPr>
          <a:xfrm>
            <a:off x="7704718" y="4045785"/>
            <a:ext cx="1769370" cy="1857875"/>
            <a:chOff x="80181" y="2242054"/>
            <a:chExt cx="1769370" cy="1857875"/>
          </a:xfrm>
        </p:grpSpPr>
        <p:sp>
          <p:nvSpPr>
            <p:cNvPr id="56" name="Oval 55">
              <a:extLst>
                <a:ext uri="{FF2B5EF4-FFF2-40B4-BE49-F238E27FC236}">
                  <a16:creationId xmlns:a16="http://schemas.microsoft.com/office/drawing/2014/main" id="{D42764E2-4D5B-4604-802D-F46D3E2104BF}"/>
                </a:ext>
              </a:extLst>
            </p:cNvPr>
            <p:cNvSpPr/>
            <p:nvPr/>
          </p:nvSpPr>
          <p:spPr bwMode="auto">
            <a:xfrm>
              <a:off x="655584" y="2242054"/>
              <a:ext cx="618564" cy="600635"/>
            </a:xfrm>
            <a:prstGeom prst="ellipse">
              <a:avLst/>
            </a:prstGeom>
            <a:solidFill>
              <a:srgbClr val="FFC00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Box 56">
              <a:extLst>
                <a:ext uri="{FF2B5EF4-FFF2-40B4-BE49-F238E27FC236}">
                  <a16:creationId xmlns:a16="http://schemas.microsoft.com/office/drawing/2014/main" id="{BBCF6E08-94F9-4A28-AEA3-C94DA61210B5}"/>
                </a:ext>
              </a:extLst>
            </p:cNvPr>
            <p:cNvSpPr txBox="1"/>
            <p:nvPr/>
          </p:nvSpPr>
          <p:spPr>
            <a:xfrm>
              <a:off x="80181" y="2841123"/>
              <a:ext cx="1769370" cy="1258806"/>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2003 Lean Software Dev: An Agile Toolkit</a:t>
              </a:r>
            </a:p>
            <a:p>
              <a:pPr algn="ctr">
                <a:lnSpc>
                  <a:spcPct val="90000"/>
                </a:lnSpc>
                <a:spcAft>
                  <a:spcPts val="600"/>
                </a:spcAft>
              </a:pPr>
              <a:endParaRPr lang="en-US" sz="1600" dirty="0">
                <a:gradFill>
                  <a:gsLst>
                    <a:gs pos="2917">
                      <a:schemeClr val="tx1"/>
                    </a:gs>
                    <a:gs pos="30000">
                      <a:schemeClr val="tx1"/>
                    </a:gs>
                  </a:gsLst>
                  <a:lin ang="5400000" scaled="0"/>
                </a:gradFill>
              </a:endParaRPr>
            </a:p>
          </p:txBody>
        </p:sp>
      </p:grpSp>
      <p:grpSp>
        <p:nvGrpSpPr>
          <p:cNvPr id="58" name="Group 57">
            <a:extLst>
              <a:ext uri="{FF2B5EF4-FFF2-40B4-BE49-F238E27FC236}">
                <a16:creationId xmlns:a16="http://schemas.microsoft.com/office/drawing/2014/main" id="{D1E483A1-3BC7-4738-ACCE-A5A6D81FF2E3}"/>
              </a:ext>
            </a:extLst>
          </p:cNvPr>
          <p:cNvGrpSpPr/>
          <p:nvPr/>
        </p:nvGrpSpPr>
        <p:grpSpPr>
          <a:xfrm>
            <a:off x="9295086" y="4062504"/>
            <a:ext cx="1769370" cy="1857875"/>
            <a:chOff x="80181" y="2242054"/>
            <a:chExt cx="1769370" cy="1857875"/>
          </a:xfrm>
        </p:grpSpPr>
        <p:sp>
          <p:nvSpPr>
            <p:cNvPr id="59" name="Oval 58">
              <a:extLst>
                <a:ext uri="{FF2B5EF4-FFF2-40B4-BE49-F238E27FC236}">
                  <a16:creationId xmlns:a16="http://schemas.microsoft.com/office/drawing/2014/main" id="{E2F4D7F9-7CE8-47AD-8630-40EC993FA0E9}"/>
                </a:ext>
              </a:extLst>
            </p:cNvPr>
            <p:cNvSpPr/>
            <p:nvPr/>
          </p:nvSpPr>
          <p:spPr bwMode="auto">
            <a:xfrm>
              <a:off x="655584" y="2242054"/>
              <a:ext cx="618564" cy="600635"/>
            </a:xfrm>
            <a:prstGeom prst="ellipse">
              <a:avLst/>
            </a:prstGeom>
            <a:solidFill>
              <a:srgbClr val="FFFF0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id="{30D6A5A5-B299-4B4F-B5C7-666C8840AE37}"/>
                </a:ext>
              </a:extLst>
            </p:cNvPr>
            <p:cNvSpPr txBox="1"/>
            <p:nvPr/>
          </p:nvSpPr>
          <p:spPr>
            <a:xfrm>
              <a:off x="80181" y="2841123"/>
              <a:ext cx="1769370" cy="1258806"/>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2007, Scaled Agile Framework</a:t>
              </a:r>
            </a:p>
            <a:p>
              <a:pPr algn="ctr">
                <a:lnSpc>
                  <a:spcPct val="90000"/>
                </a:lnSpc>
                <a:spcAft>
                  <a:spcPts val="600"/>
                </a:spcAft>
              </a:pPr>
              <a:endParaRPr lang="en-US" sz="1600" dirty="0">
                <a:gradFill>
                  <a:gsLst>
                    <a:gs pos="2917">
                      <a:schemeClr val="tx1"/>
                    </a:gs>
                    <a:gs pos="30000">
                      <a:schemeClr val="tx1"/>
                    </a:gs>
                  </a:gsLst>
                  <a:lin ang="5400000" scaled="0"/>
                </a:gradFill>
              </a:endParaRPr>
            </a:p>
          </p:txBody>
        </p:sp>
      </p:grpSp>
      <p:pic>
        <p:nvPicPr>
          <p:cNvPr id="4" name="Picture 3">
            <a:extLst>
              <a:ext uri="{FF2B5EF4-FFF2-40B4-BE49-F238E27FC236}">
                <a16:creationId xmlns:a16="http://schemas.microsoft.com/office/drawing/2014/main" id="{03204E8B-43F0-4F91-9C49-6E903E374615}"/>
              </a:ext>
            </a:extLst>
          </p:cNvPr>
          <p:cNvPicPr>
            <a:picLocks noChangeAspect="1"/>
          </p:cNvPicPr>
          <p:nvPr/>
        </p:nvPicPr>
        <p:blipFill>
          <a:blip r:embed="rId2"/>
          <a:stretch>
            <a:fillRect/>
          </a:stretch>
        </p:blipFill>
        <p:spPr>
          <a:xfrm>
            <a:off x="3127699" y="4037318"/>
            <a:ext cx="619879" cy="574960"/>
          </a:xfrm>
          <a:prstGeom prst="rect">
            <a:avLst/>
          </a:prstGeom>
        </p:spPr>
      </p:pic>
    </p:spTree>
    <p:extLst>
      <p:ext uri="{BB962C8B-B14F-4D97-AF65-F5344CB8AC3E}">
        <p14:creationId xmlns:p14="http://schemas.microsoft.com/office/powerpoint/2010/main" val="421887569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7EAAE0-74B2-449E-B2A0-83514A35B885}"/>
              </a:ext>
            </a:extLst>
          </p:cNvPr>
          <p:cNvSpPr>
            <a:spLocks noGrp="1"/>
          </p:cNvSpPr>
          <p:nvPr>
            <p:ph type="title"/>
          </p:nvPr>
        </p:nvSpPr>
        <p:spPr/>
        <p:txBody>
          <a:bodyPr/>
          <a:lstStyle/>
          <a:p>
            <a:r>
              <a:rPr lang="en-US" dirty="0"/>
              <a:t>After We Check In, Trigger the Build</a:t>
            </a:r>
          </a:p>
        </p:txBody>
      </p:sp>
      <p:pic>
        <p:nvPicPr>
          <p:cNvPr id="5" name="Picture 4">
            <a:extLst>
              <a:ext uri="{FF2B5EF4-FFF2-40B4-BE49-F238E27FC236}">
                <a16:creationId xmlns:a16="http://schemas.microsoft.com/office/drawing/2014/main" id="{38E1153F-DD89-4B25-A483-32957E3B5A10}"/>
              </a:ext>
            </a:extLst>
          </p:cNvPr>
          <p:cNvPicPr>
            <a:picLocks noChangeAspect="1"/>
          </p:cNvPicPr>
          <p:nvPr/>
        </p:nvPicPr>
        <p:blipFill>
          <a:blip r:embed="rId2"/>
          <a:stretch>
            <a:fillRect/>
          </a:stretch>
        </p:blipFill>
        <p:spPr>
          <a:xfrm>
            <a:off x="269240" y="1051041"/>
            <a:ext cx="11341210" cy="5227589"/>
          </a:xfrm>
          <a:prstGeom prst="rect">
            <a:avLst/>
          </a:prstGeom>
        </p:spPr>
      </p:pic>
    </p:spTree>
    <p:extLst>
      <p:ext uri="{BB962C8B-B14F-4D97-AF65-F5344CB8AC3E}">
        <p14:creationId xmlns:p14="http://schemas.microsoft.com/office/powerpoint/2010/main" val="22697295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7846A-20FE-4067-98CE-2575ABA68887}"/>
              </a:ext>
            </a:extLst>
          </p:cNvPr>
          <p:cNvSpPr>
            <a:spLocks noGrp="1"/>
          </p:cNvSpPr>
          <p:nvPr>
            <p:ph type="title"/>
          </p:nvPr>
        </p:nvSpPr>
        <p:spPr>
          <a:xfrm>
            <a:off x="0" y="657657"/>
            <a:ext cx="11653523" cy="1162178"/>
          </a:xfrm>
        </p:spPr>
        <p:txBody>
          <a:bodyPr/>
          <a:lstStyle/>
          <a:p>
            <a:r>
              <a:rPr lang="en-US" dirty="0"/>
              <a:t>Check In Triggers Build</a:t>
            </a:r>
          </a:p>
        </p:txBody>
      </p:sp>
      <p:pic>
        <p:nvPicPr>
          <p:cNvPr id="4" name="Picture 3">
            <a:extLst>
              <a:ext uri="{FF2B5EF4-FFF2-40B4-BE49-F238E27FC236}">
                <a16:creationId xmlns:a16="http://schemas.microsoft.com/office/drawing/2014/main" id="{2C41F977-874A-496F-A5D7-7F4FF9B84EE7}"/>
              </a:ext>
            </a:extLst>
          </p:cNvPr>
          <p:cNvPicPr>
            <a:picLocks noChangeAspect="1"/>
          </p:cNvPicPr>
          <p:nvPr/>
        </p:nvPicPr>
        <p:blipFill>
          <a:blip r:embed="rId2"/>
          <a:stretch>
            <a:fillRect/>
          </a:stretch>
        </p:blipFill>
        <p:spPr>
          <a:xfrm>
            <a:off x="269239" y="1819835"/>
            <a:ext cx="8793906" cy="4548572"/>
          </a:xfrm>
          <a:prstGeom prst="rect">
            <a:avLst/>
          </a:prstGeom>
        </p:spPr>
      </p:pic>
      <p:sp>
        <p:nvSpPr>
          <p:cNvPr id="5" name="Rectangle 4">
            <a:extLst>
              <a:ext uri="{FF2B5EF4-FFF2-40B4-BE49-F238E27FC236}">
                <a16:creationId xmlns:a16="http://schemas.microsoft.com/office/drawing/2014/main" id="{38F824BC-F646-46F9-850A-912D941DB823}"/>
              </a:ext>
            </a:extLst>
          </p:cNvPr>
          <p:cNvSpPr/>
          <p:nvPr/>
        </p:nvSpPr>
        <p:spPr bwMode="auto">
          <a:xfrm>
            <a:off x="269239" y="5098115"/>
            <a:ext cx="8793906" cy="1087531"/>
          </a:xfrm>
          <a:prstGeom prst="rect">
            <a:avLst/>
          </a:prstGeom>
          <a:solidFill>
            <a:srgbClr val="FF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79308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C4EB17-C751-43A7-8460-7D45C5C58AC3}"/>
              </a:ext>
            </a:extLst>
          </p:cNvPr>
          <p:cNvSpPr txBox="1"/>
          <p:nvPr/>
        </p:nvSpPr>
        <p:spPr>
          <a:xfrm>
            <a:off x="10021854" y="1480946"/>
            <a:ext cx="2170146" cy="4721292"/>
          </a:xfrm>
          <a:prstGeom prst="rect">
            <a:avLst/>
          </a:prstGeom>
          <a:solidFill>
            <a:schemeClr val="bg2"/>
          </a:solid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solidFill>
                  <a:schemeClr val="tx2">
                    <a:lumMod val="50000"/>
                  </a:schemeClr>
                </a:solidFill>
              </a:rPr>
              <a:t>Javascript</a:t>
            </a:r>
            <a:endParaRPr lang="en-US" sz="2400" dirty="0">
              <a:solidFill>
                <a:schemeClr val="tx2">
                  <a:lumMod val="50000"/>
                </a:schemeClr>
              </a:solidFill>
            </a:endParaRPr>
          </a:p>
          <a:p>
            <a:pPr marL="342900" indent="-342900">
              <a:lnSpc>
                <a:spcPct val="90000"/>
              </a:lnSpc>
              <a:spcAft>
                <a:spcPts val="600"/>
              </a:spcAft>
              <a:buFont typeface="Arial" panose="020B0604020202020204" pitchFamily="34" charset="0"/>
              <a:buChar char="•"/>
            </a:pPr>
            <a:r>
              <a:rPr lang="en-US" sz="2400" dirty="0">
                <a:solidFill>
                  <a:schemeClr val="tx2">
                    <a:lumMod val="50000"/>
                  </a:schemeClr>
                </a:solidFill>
              </a:rPr>
              <a:t>TypeScript</a:t>
            </a:r>
          </a:p>
          <a:p>
            <a:pPr marL="342900" indent="-342900">
              <a:lnSpc>
                <a:spcPct val="90000"/>
              </a:lnSpc>
              <a:spcAft>
                <a:spcPts val="600"/>
              </a:spcAft>
              <a:buFont typeface="Arial" panose="020B0604020202020204" pitchFamily="34" charset="0"/>
              <a:buChar char="•"/>
            </a:pPr>
            <a:r>
              <a:rPr lang="en-US" sz="2400" dirty="0">
                <a:solidFill>
                  <a:schemeClr val="tx2">
                    <a:lumMod val="50000"/>
                  </a:schemeClr>
                </a:solidFill>
              </a:rPr>
              <a:t>Coffee</a:t>
            </a:r>
          </a:p>
          <a:p>
            <a:pPr marL="342900" indent="-342900">
              <a:lnSpc>
                <a:spcPct val="90000"/>
              </a:lnSpc>
              <a:spcAft>
                <a:spcPts val="600"/>
              </a:spcAft>
              <a:buFont typeface="Arial" panose="020B0604020202020204" pitchFamily="34" charset="0"/>
              <a:buChar char="•"/>
            </a:pPr>
            <a:r>
              <a:rPr lang="en-US" sz="2400" dirty="0">
                <a:solidFill>
                  <a:schemeClr val="tx2">
                    <a:lumMod val="50000"/>
                  </a:schemeClr>
                </a:solidFill>
              </a:rPr>
              <a:t>JSON</a:t>
            </a:r>
          </a:p>
          <a:p>
            <a:pPr marL="342900" indent="-342900">
              <a:lnSpc>
                <a:spcPct val="90000"/>
              </a:lnSpc>
              <a:spcAft>
                <a:spcPts val="600"/>
              </a:spcAft>
              <a:buFont typeface="Arial" panose="020B0604020202020204" pitchFamily="34" charset="0"/>
              <a:buChar char="•"/>
            </a:pPr>
            <a:r>
              <a:rPr lang="en-US" sz="2400" dirty="0">
                <a:solidFill>
                  <a:schemeClr val="tx2">
                    <a:lumMod val="50000"/>
                  </a:schemeClr>
                </a:solidFill>
              </a:rPr>
              <a:t>Markdown</a:t>
            </a:r>
          </a:p>
          <a:p>
            <a:pPr marL="342900" indent="-342900">
              <a:lnSpc>
                <a:spcPct val="90000"/>
              </a:lnSpc>
              <a:spcAft>
                <a:spcPts val="600"/>
              </a:spcAft>
              <a:buFont typeface="Arial" panose="020B0604020202020204" pitchFamily="34" charset="0"/>
              <a:buChar char="•"/>
            </a:pPr>
            <a:r>
              <a:rPr lang="en-US" sz="2400" dirty="0">
                <a:solidFill>
                  <a:schemeClr val="tx2">
                    <a:lumMod val="50000"/>
                  </a:schemeClr>
                </a:solidFill>
              </a:rPr>
              <a:t>HTML</a:t>
            </a:r>
          </a:p>
          <a:p>
            <a:pPr marL="342900" indent="-342900">
              <a:lnSpc>
                <a:spcPct val="90000"/>
              </a:lnSpc>
              <a:spcAft>
                <a:spcPts val="600"/>
              </a:spcAft>
              <a:buFont typeface="Arial" panose="020B0604020202020204" pitchFamily="34" charset="0"/>
              <a:buChar char="•"/>
            </a:pPr>
            <a:r>
              <a:rPr lang="en-US" sz="2400" dirty="0">
                <a:solidFill>
                  <a:schemeClr val="tx2">
                    <a:lumMod val="50000"/>
                  </a:schemeClr>
                </a:solidFill>
              </a:rPr>
              <a:t>BAT</a:t>
            </a:r>
          </a:p>
          <a:p>
            <a:pPr marL="342900" indent="-342900">
              <a:lnSpc>
                <a:spcPct val="90000"/>
              </a:lnSpc>
              <a:spcAft>
                <a:spcPts val="600"/>
              </a:spcAft>
              <a:buFont typeface="Arial" panose="020B0604020202020204" pitchFamily="34" charset="0"/>
              <a:buChar char="•"/>
            </a:pPr>
            <a:r>
              <a:rPr lang="en-US" sz="2400" dirty="0">
                <a:solidFill>
                  <a:schemeClr val="tx2">
                    <a:lumMod val="50000"/>
                  </a:schemeClr>
                </a:solidFill>
              </a:rPr>
              <a:t>CMD</a:t>
            </a:r>
          </a:p>
          <a:p>
            <a:pPr marL="342900" indent="-342900">
              <a:lnSpc>
                <a:spcPct val="90000"/>
              </a:lnSpc>
              <a:spcAft>
                <a:spcPts val="600"/>
              </a:spcAft>
              <a:buFont typeface="Arial" panose="020B0604020202020204" pitchFamily="34" charset="0"/>
              <a:buChar char="•"/>
            </a:pPr>
            <a:r>
              <a:rPr lang="en-US" sz="2400" dirty="0">
                <a:solidFill>
                  <a:schemeClr val="tx2">
                    <a:lumMod val="50000"/>
                  </a:schemeClr>
                </a:solidFill>
              </a:rPr>
              <a:t>EXE</a:t>
            </a:r>
          </a:p>
          <a:p>
            <a:pPr marL="342900" indent="-342900">
              <a:lnSpc>
                <a:spcPct val="90000"/>
              </a:lnSpc>
              <a:spcAft>
                <a:spcPts val="600"/>
              </a:spcAft>
              <a:buFont typeface="Arial" panose="020B0604020202020204" pitchFamily="34" charset="0"/>
              <a:buChar char="•"/>
            </a:pPr>
            <a:r>
              <a:rPr lang="en-US" sz="2400" dirty="0">
                <a:solidFill>
                  <a:schemeClr val="tx2">
                    <a:lumMod val="50000"/>
                  </a:schemeClr>
                </a:solidFill>
              </a:rPr>
              <a:t>DLL</a:t>
            </a:r>
          </a:p>
          <a:p>
            <a:pPr marL="342900" indent="-342900">
              <a:lnSpc>
                <a:spcPct val="90000"/>
              </a:lnSpc>
              <a:spcAft>
                <a:spcPts val="600"/>
              </a:spcAft>
              <a:buFont typeface="Arial" panose="020B0604020202020204" pitchFamily="34" charset="0"/>
              <a:buChar char="•"/>
            </a:pPr>
            <a:r>
              <a:rPr lang="en-US" sz="2400" dirty="0">
                <a:solidFill>
                  <a:schemeClr val="tx2">
                    <a:lumMod val="50000"/>
                  </a:schemeClr>
                </a:solidFill>
              </a:rPr>
              <a:t>JAR</a:t>
            </a:r>
          </a:p>
        </p:txBody>
      </p:sp>
      <p:sp>
        <p:nvSpPr>
          <p:cNvPr id="2" name="Title 1">
            <a:extLst>
              <a:ext uri="{FF2B5EF4-FFF2-40B4-BE49-F238E27FC236}">
                <a16:creationId xmlns:a16="http://schemas.microsoft.com/office/drawing/2014/main" id="{6821BDA1-A33C-4082-AAA1-8EA8C4F8F955}"/>
              </a:ext>
            </a:extLst>
          </p:cNvPr>
          <p:cNvSpPr>
            <a:spLocks noGrp="1"/>
          </p:cNvSpPr>
          <p:nvPr>
            <p:ph type="title"/>
          </p:nvPr>
        </p:nvSpPr>
        <p:spPr>
          <a:xfrm>
            <a:off x="215451" y="506383"/>
            <a:ext cx="11653523" cy="1158793"/>
          </a:xfrm>
        </p:spPr>
        <p:txBody>
          <a:bodyPr/>
          <a:lstStyle/>
          <a:p>
            <a:r>
              <a:rPr lang="en-US" dirty="0"/>
              <a:t>What is a Build Agent Task?</a:t>
            </a:r>
          </a:p>
        </p:txBody>
      </p:sp>
      <p:pic>
        <p:nvPicPr>
          <p:cNvPr id="4" name="Picture 3">
            <a:extLst>
              <a:ext uri="{FF2B5EF4-FFF2-40B4-BE49-F238E27FC236}">
                <a16:creationId xmlns:a16="http://schemas.microsoft.com/office/drawing/2014/main" id="{042F4CB9-BB10-4102-B585-DBB6FFA539BB}"/>
              </a:ext>
            </a:extLst>
          </p:cNvPr>
          <p:cNvPicPr>
            <a:picLocks noChangeAspect="1"/>
          </p:cNvPicPr>
          <p:nvPr/>
        </p:nvPicPr>
        <p:blipFill>
          <a:blip r:embed="rId2"/>
          <a:stretch>
            <a:fillRect/>
          </a:stretch>
        </p:blipFill>
        <p:spPr>
          <a:xfrm>
            <a:off x="215451" y="1665176"/>
            <a:ext cx="4471091" cy="3958386"/>
          </a:xfrm>
          <a:prstGeom prst="rect">
            <a:avLst/>
          </a:prstGeom>
        </p:spPr>
      </p:pic>
      <p:pic>
        <p:nvPicPr>
          <p:cNvPr id="4098" name="Picture 2" descr="C:\Users\avana\AppData\Local\Temp\SNAGHTML13a7160.PNG">
            <a:extLst>
              <a:ext uri="{FF2B5EF4-FFF2-40B4-BE49-F238E27FC236}">
                <a16:creationId xmlns:a16="http://schemas.microsoft.com/office/drawing/2014/main" id="{8ABA77C3-4E88-4D3E-A26E-D2D15A142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903" y="2296906"/>
            <a:ext cx="5069415" cy="361503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C1F1A371-E4FE-487C-810C-F991F4803B89}"/>
              </a:ext>
            </a:extLst>
          </p:cNvPr>
          <p:cNvSpPr/>
          <p:nvPr/>
        </p:nvSpPr>
        <p:spPr bwMode="auto">
          <a:xfrm>
            <a:off x="3648635" y="4831976"/>
            <a:ext cx="1613647" cy="448235"/>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38412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4F6640-909F-4CB0-B250-C16DE5590D84}"/>
              </a:ext>
            </a:extLst>
          </p:cNvPr>
          <p:cNvSpPr>
            <a:spLocks noGrp="1"/>
          </p:cNvSpPr>
          <p:nvPr>
            <p:ph type="body" sz="quarter" idx="4294967295"/>
          </p:nvPr>
        </p:nvSpPr>
        <p:spPr>
          <a:xfrm>
            <a:off x="0" y="1189038"/>
            <a:ext cx="11652250" cy="5373651"/>
          </a:xfrm>
        </p:spPr>
        <p:txBody>
          <a:bodyPr/>
          <a:lstStyle/>
          <a:p>
            <a:r>
              <a:rPr lang="en-US" dirty="0">
                <a:highlight>
                  <a:srgbClr val="FFFF00"/>
                </a:highlight>
              </a:rPr>
              <a:t>Get Source Code from TFVC</a:t>
            </a:r>
          </a:p>
          <a:p>
            <a:r>
              <a:rPr lang="en-US" dirty="0"/>
              <a:t>NuGet Restore Packages</a:t>
            </a:r>
          </a:p>
          <a:p>
            <a:r>
              <a:rPr lang="en-US" dirty="0"/>
              <a:t>Build Solutions</a:t>
            </a:r>
          </a:p>
          <a:p>
            <a:r>
              <a:rPr lang="en-US" dirty="0" err="1"/>
              <a:t>SonarQube</a:t>
            </a:r>
            <a:r>
              <a:rPr lang="en-US" dirty="0"/>
              <a:t> Static Code Analysis</a:t>
            </a:r>
          </a:p>
          <a:p>
            <a:r>
              <a:rPr lang="en-US" dirty="0"/>
              <a:t>Unit Tests</a:t>
            </a:r>
          </a:p>
          <a:p>
            <a:r>
              <a:rPr lang="en-US" dirty="0"/>
              <a:t>Update Solution plugins from source control</a:t>
            </a:r>
          </a:p>
          <a:p>
            <a:r>
              <a:rPr lang="en-US" dirty="0"/>
              <a:t>CRM Solution Import into SIT Environment</a:t>
            </a:r>
          </a:p>
          <a:p>
            <a:r>
              <a:rPr lang="en-US" dirty="0"/>
              <a:t>Cucumber / Selenium Automated UI Testing</a:t>
            </a:r>
          </a:p>
        </p:txBody>
      </p:sp>
      <p:sp>
        <p:nvSpPr>
          <p:cNvPr id="2" name="Title 1">
            <a:extLst>
              <a:ext uri="{FF2B5EF4-FFF2-40B4-BE49-F238E27FC236}">
                <a16:creationId xmlns:a16="http://schemas.microsoft.com/office/drawing/2014/main" id="{0E2D0DBB-0D14-4424-970F-82107640ABFD}"/>
              </a:ext>
            </a:extLst>
          </p:cNvPr>
          <p:cNvSpPr>
            <a:spLocks noGrp="1"/>
          </p:cNvSpPr>
          <p:nvPr>
            <p:ph type="title" idx="4294967295"/>
          </p:nvPr>
        </p:nvSpPr>
        <p:spPr>
          <a:xfrm>
            <a:off x="536575" y="288925"/>
            <a:ext cx="11655425" cy="900113"/>
          </a:xfrm>
        </p:spPr>
        <p:txBody>
          <a:bodyPr/>
          <a:lstStyle/>
          <a:p>
            <a:r>
              <a:rPr lang="en-US" b="1" dirty="0"/>
              <a:t>NEW BUILD STARTED ON BUILD AGENT</a:t>
            </a:r>
          </a:p>
        </p:txBody>
      </p:sp>
    </p:spTree>
    <p:extLst>
      <p:ext uri="{BB962C8B-B14F-4D97-AF65-F5344CB8AC3E}">
        <p14:creationId xmlns:p14="http://schemas.microsoft.com/office/powerpoint/2010/main" val="184794872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D3FD60-0165-442C-8D63-B40814B5A06E}"/>
              </a:ext>
            </a:extLst>
          </p:cNvPr>
          <p:cNvSpPr>
            <a:spLocks noGrp="1"/>
          </p:cNvSpPr>
          <p:nvPr>
            <p:ph type="title"/>
          </p:nvPr>
        </p:nvSpPr>
        <p:spPr/>
        <p:txBody>
          <a:bodyPr/>
          <a:lstStyle/>
          <a:p>
            <a:r>
              <a:rPr lang="en-US" dirty="0"/>
              <a:t>Get Sources Build Task</a:t>
            </a:r>
          </a:p>
        </p:txBody>
      </p:sp>
      <p:pic>
        <p:nvPicPr>
          <p:cNvPr id="9" name="Picture 8">
            <a:extLst>
              <a:ext uri="{FF2B5EF4-FFF2-40B4-BE49-F238E27FC236}">
                <a16:creationId xmlns:a16="http://schemas.microsoft.com/office/drawing/2014/main" id="{54819CE2-4A4B-4784-BE1F-78AB67E58906}"/>
              </a:ext>
            </a:extLst>
          </p:cNvPr>
          <p:cNvPicPr>
            <a:picLocks noChangeAspect="1"/>
          </p:cNvPicPr>
          <p:nvPr/>
        </p:nvPicPr>
        <p:blipFill>
          <a:blip r:embed="rId2"/>
          <a:stretch>
            <a:fillRect/>
          </a:stretch>
        </p:blipFill>
        <p:spPr>
          <a:xfrm>
            <a:off x="269240" y="1189177"/>
            <a:ext cx="11039063" cy="5065320"/>
          </a:xfrm>
          <a:prstGeom prst="rect">
            <a:avLst/>
          </a:prstGeom>
        </p:spPr>
      </p:pic>
    </p:spTree>
    <p:extLst>
      <p:ext uri="{BB962C8B-B14F-4D97-AF65-F5344CB8AC3E}">
        <p14:creationId xmlns:p14="http://schemas.microsoft.com/office/powerpoint/2010/main" val="27837711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74AD0B-66CC-4993-A497-62A531AF03DF}"/>
              </a:ext>
            </a:extLst>
          </p:cNvPr>
          <p:cNvSpPr>
            <a:spLocks noGrp="1"/>
          </p:cNvSpPr>
          <p:nvPr>
            <p:ph type="body" sz="quarter" idx="10"/>
          </p:nvPr>
        </p:nvSpPr>
        <p:spPr>
          <a:xfrm>
            <a:off x="269239" y="1189177"/>
            <a:ext cx="11653523" cy="5632311"/>
          </a:xfrm>
        </p:spPr>
        <p:txBody>
          <a:bodyPr/>
          <a:lstStyle/>
          <a:p>
            <a:r>
              <a:rPr lang="en-US" sz="2000" dirty="0"/>
              <a:t>2018-05-09T23:55:37.8575739Z ##[section]Starting: Get Sources</a:t>
            </a:r>
          </a:p>
          <a:p>
            <a:r>
              <a:rPr lang="en-US" sz="2000" dirty="0"/>
              <a:t>2018-05-09T23:55:37.8953095Z Prepending Path environment variable with directory containing 'tf.exe'.</a:t>
            </a:r>
          </a:p>
          <a:p>
            <a:r>
              <a:rPr lang="en-US" sz="2000" dirty="0"/>
              <a:t>2018-05-09T23:55:37.8960515Z Setting environment variable TFVC_BUILDAGENT_POLICYPATH</a:t>
            </a:r>
          </a:p>
          <a:p>
            <a:r>
              <a:rPr lang="en-US" sz="2000" dirty="0"/>
              <a:t>2018-05-09T23:55:37.8961551Z Querying workspace information.</a:t>
            </a:r>
          </a:p>
          <a:p>
            <a:r>
              <a:rPr lang="en-US" sz="2000" dirty="0"/>
              <a:t>2018-05-09T23:55:39.7354447Z ##[command]</a:t>
            </a:r>
            <a:r>
              <a:rPr lang="en-US" sz="2000" dirty="0" err="1">
                <a:highlight>
                  <a:srgbClr val="FFFF00"/>
                </a:highlight>
              </a:rPr>
              <a:t>tf</a:t>
            </a:r>
            <a:r>
              <a:rPr lang="en-US" sz="2000" dirty="0">
                <a:highlight>
                  <a:srgbClr val="FFFF00"/>
                </a:highlight>
              </a:rPr>
              <a:t> </a:t>
            </a:r>
            <a:r>
              <a:rPr lang="en-US" sz="2000" dirty="0" err="1">
                <a:highlight>
                  <a:srgbClr val="FFFF00"/>
                </a:highlight>
              </a:rPr>
              <a:t>vc</a:t>
            </a:r>
            <a:r>
              <a:rPr lang="en-US" sz="2000" dirty="0">
                <a:highlight>
                  <a:srgbClr val="FFFF00"/>
                </a:highlight>
              </a:rPr>
              <a:t> undo /recursive C:\Focus2018\vstsagent\_work\1\s /</a:t>
            </a:r>
            <a:r>
              <a:rPr lang="en-US" sz="2000" dirty="0" err="1">
                <a:highlight>
                  <a:srgbClr val="FFFF00"/>
                </a:highlight>
              </a:rPr>
              <a:t>loginType:OAuth</a:t>
            </a:r>
            <a:r>
              <a:rPr lang="en-US" sz="2000" dirty="0">
                <a:highlight>
                  <a:srgbClr val="FFFF00"/>
                </a:highlight>
              </a:rPr>
              <a:t> /login:.,******** /</a:t>
            </a:r>
            <a:r>
              <a:rPr lang="en-US" sz="2000" dirty="0" err="1">
                <a:highlight>
                  <a:srgbClr val="FFFF00"/>
                </a:highlight>
              </a:rPr>
              <a:t>noprompt</a:t>
            </a:r>
            <a:endParaRPr lang="en-US" sz="2000" dirty="0">
              <a:highlight>
                <a:srgbClr val="FFFF00"/>
              </a:highlight>
            </a:endParaRPr>
          </a:p>
          <a:p>
            <a:r>
              <a:rPr lang="en-US" sz="2000" dirty="0"/>
              <a:t>2018-05-09T23:55:40.3304182Z CRM:</a:t>
            </a:r>
          </a:p>
          <a:p>
            <a:r>
              <a:rPr lang="en-US" sz="2000" dirty="0"/>
              <a:t>2018-05-09T23:55:40.3308086Z Undoing edit: Focus2018Latest.zip</a:t>
            </a:r>
          </a:p>
          <a:p>
            <a:r>
              <a:rPr lang="en-US" sz="2000" dirty="0"/>
              <a:t>2018-05-09T23:55:40.4264192Z ##[command]</a:t>
            </a:r>
            <a:r>
              <a:rPr lang="en-US" sz="2000" dirty="0" err="1">
                <a:highlight>
                  <a:srgbClr val="FFFF00"/>
                </a:highlight>
              </a:rPr>
              <a:t>tf</a:t>
            </a:r>
            <a:r>
              <a:rPr lang="en-US" sz="2000" dirty="0">
                <a:highlight>
                  <a:srgbClr val="FFFF00"/>
                </a:highlight>
              </a:rPr>
              <a:t> </a:t>
            </a:r>
            <a:r>
              <a:rPr lang="en-US" sz="2000" dirty="0" err="1">
                <a:highlight>
                  <a:srgbClr val="FFFF00"/>
                </a:highlight>
              </a:rPr>
              <a:t>vc</a:t>
            </a:r>
            <a:r>
              <a:rPr lang="en-US" sz="2000" dirty="0">
                <a:highlight>
                  <a:srgbClr val="FFFF00"/>
                </a:highlight>
              </a:rPr>
              <a:t> get /version:138 /recursive /overwrite C:\Focus2018\vstsagent\_work\1\s /</a:t>
            </a:r>
            <a:r>
              <a:rPr lang="en-US" sz="2000" dirty="0" err="1">
                <a:highlight>
                  <a:srgbClr val="FFFF00"/>
                </a:highlight>
              </a:rPr>
              <a:t>loginType:OAuth</a:t>
            </a:r>
            <a:r>
              <a:rPr lang="en-US" sz="2000" dirty="0">
                <a:highlight>
                  <a:srgbClr val="FFFF00"/>
                </a:highlight>
              </a:rPr>
              <a:t> /login:.,******** /</a:t>
            </a:r>
            <a:r>
              <a:rPr lang="en-US" sz="2000" dirty="0" err="1">
                <a:highlight>
                  <a:srgbClr val="FFFF00"/>
                </a:highlight>
              </a:rPr>
              <a:t>noprompt</a:t>
            </a:r>
            <a:endParaRPr lang="en-US" sz="2000" dirty="0">
              <a:highlight>
                <a:srgbClr val="FFFF00"/>
              </a:highlight>
            </a:endParaRPr>
          </a:p>
          <a:p>
            <a:r>
              <a:rPr lang="en-US" sz="2000" dirty="0"/>
              <a:t>2018-05-09T23:55:41.7458712Z C:\Focus2018\vstsagent\_work\1\s\CRM:</a:t>
            </a:r>
          </a:p>
          <a:p>
            <a:r>
              <a:rPr lang="en-US" sz="2000" dirty="0"/>
              <a:t>2018-05-09T23:55:41.7471720Z Getting Focus2018_1_0_0_97.zip</a:t>
            </a:r>
          </a:p>
          <a:p>
            <a:r>
              <a:rPr lang="en-US" sz="2000" dirty="0"/>
              <a:t>2018-05-09T23:55:41.7581406Z Replacing Focus2018Latest.zip</a:t>
            </a:r>
          </a:p>
          <a:p>
            <a:r>
              <a:rPr lang="en-US" sz="2000" dirty="0"/>
              <a:t>2018-05-09T23:55:42.4567452Z ##[section]Finishing: Get Sources</a:t>
            </a:r>
          </a:p>
          <a:p>
            <a:endParaRPr lang="en-US" sz="2000" dirty="0"/>
          </a:p>
        </p:txBody>
      </p:sp>
      <p:sp>
        <p:nvSpPr>
          <p:cNvPr id="2" name="Title 1">
            <a:extLst>
              <a:ext uri="{FF2B5EF4-FFF2-40B4-BE49-F238E27FC236}">
                <a16:creationId xmlns:a16="http://schemas.microsoft.com/office/drawing/2014/main" id="{68A876AE-8496-449C-A00C-AAE01083C6CD}"/>
              </a:ext>
            </a:extLst>
          </p:cNvPr>
          <p:cNvSpPr>
            <a:spLocks noGrp="1"/>
          </p:cNvSpPr>
          <p:nvPr>
            <p:ph type="title"/>
          </p:nvPr>
        </p:nvSpPr>
        <p:spPr/>
        <p:txBody>
          <a:bodyPr/>
          <a:lstStyle/>
          <a:p>
            <a:r>
              <a:rPr lang="en-US" dirty="0"/>
              <a:t>Get Sources Agent Build Task</a:t>
            </a:r>
          </a:p>
        </p:txBody>
      </p:sp>
    </p:spTree>
    <p:extLst>
      <p:ext uri="{BB962C8B-B14F-4D97-AF65-F5344CB8AC3E}">
        <p14:creationId xmlns:p14="http://schemas.microsoft.com/office/powerpoint/2010/main" val="34592414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610583-F51A-4E65-8E92-D41F3DB923ED}"/>
              </a:ext>
            </a:extLst>
          </p:cNvPr>
          <p:cNvSpPr>
            <a:spLocks noGrp="1"/>
          </p:cNvSpPr>
          <p:nvPr>
            <p:ph type="body" sz="quarter" idx="10"/>
          </p:nvPr>
        </p:nvSpPr>
        <p:spPr>
          <a:xfrm>
            <a:off x="269239" y="1189177"/>
            <a:ext cx="11653523" cy="5576911"/>
          </a:xfrm>
        </p:spPr>
        <p:txBody>
          <a:bodyPr/>
          <a:lstStyle/>
          <a:p>
            <a:pPr marL="0" indent="0">
              <a:buNone/>
            </a:pPr>
            <a:r>
              <a:rPr lang="en-US" sz="2400" dirty="0">
                <a:solidFill>
                  <a:schemeClr val="tx2"/>
                </a:solidFill>
              </a:rPr>
              <a:t>Microsoft (R) TF - Team Foundation Version Control Tool, Version 15.117.26914.0</a:t>
            </a:r>
          </a:p>
          <a:p>
            <a:pPr marL="0" indent="0">
              <a:buNone/>
            </a:pPr>
            <a:endParaRPr lang="en-US" sz="2400" dirty="0">
              <a:solidFill>
                <a:schemeClr val="tx2"/>
              </a:solidFill>
            </a:endParaRPr>
          </a:p>
          <a:p>
            <a:pPr marL="0" indent="0">
              <a:buNone/>
            </a:pPr>
            <a:r>
              <a:rPr lang="en-US" sz="2400" dirty="0">
                <a:solidFill>
                  <a:schemeClr val="tx2"/>
                </a:solidFill>
              </a:rPr>
              <a:t>C:\&gt;</a:t>
            </a:r>
            <a:r>
              <a:rPr lang="en-US" sz="2400" dirty="0">
                <a:solidFill>
                  <a:schemeClr val="tx2"/>
                </a:solidFill>
                <a:highlight>
                  <a:srgbClr val="FFFF00"/>
                </a:highlight>
              </a:rPr>
              <a:t>tf workspaces /</a:t>
            </a:r>
            <a:r>
              <a:rPr lang="en-US" sz="2400" dirty="0" err="1">
                <a:solidFill>
                  <a:schemeClr val="tx2"/>
                </a:solidFill>
                <a:highlight>
                  <a:srgbClr val="FFFF00"/>
                </a:highlight>
              </a:rPr>
              <a:t>collection:https</a:t>
            </a:r>
            <a:r>
              <a:rPr lang="en-US" sz="2400" dirty="0">
                <a:solidFill>
                  <a:schemeClr val="tx2"/>
                </a:solidFill>
                <a:highlight>
                  <a:srgbClr val="FFFF00"/>
                </a:highlight>
              </a:rPr>
              <a:t>://zestor.visualstudio.com</a:t>
            </a:r>
          </a:p>
          <a:p>
            <a:pPr marL="0" indent="0">
              <a:buNone/>
            </a:pPr>
            <a:r>
              <a:rPr lang="en-US" sz="2400" dirty="0">
                <a:solidFill>
                  <a:schemeClr val="tx2"/>
                </a:solidFill>
              </a:rPr>
              <a:t>Displays information about workspaces in the system and </a:t>
            </a:r>
            <a:r>
              <a:rPr lang="en-US" sz="2400" b="1" dirty="0">
                <a:solidFill>
                  <a:srgbClr val="FF0000"/>
                </a:solidFill>
              </a:rPr>
              <a:t>updates cached information about a user name or computer name change on Team Foundation Server.</a:t>
            </a:r>
          </a:p>
          <a:p>
            <a:pPr marL="0" indent="0">
              <a:buNone/>
            </a:pPr>
            <a:endParaRPr lang="en-US" sz="2400" dirty="0">
              <a:solidFill>
                <a:schemeClr val="tx2"/>
              </a:solidFill>
            </a:endParaRPr>
          </a:p>
          <a:p>
            <a:pPr marL="0" indent="0">
              <a:buNone/>
            </a:pPr>
            <a:r>
              <a:rPr lang="en-US" sz="2400" dirty="0">
                <a:solidFill>
                  <a:schemeClr val="tx2"/>
                </a:solidFill>
              </a:rPr>
              <a:t>C:\&gt; </a:t>
            </a:r>
            <a:r>
              <a:rPr lang="en-US" sz="2400" dirty="0" err="1">
                <a:solidFill>
                  <a:schemeClr val="tx2"/>
                </a:solidFill>
                <a:highlight>
                  <a:srgbClr val="FFFF00"/>
                </a:highlight>
              </a:rPr>
              <a:t>tf</a:t>
            </a:r>
            <a:r>
              <a:rPr lang="en-US" sz="2400" dirty="0">
                <a:solidFill>
                  <a:schemeClr val="tx2"/>
                </a:solidFill>
                <a:highlight>
                  <a:srgbClr val="FFFF00"/>
                </a:highlight>
              </a:rPr>
              <a:t> </a:t>
            </a:r>
            <a:r>
              <a:rPr lang="en-US" sz="2400" dirty="0" err="1">
                <a:solidFill>
                  <a:schemeClr val="tx2"/>
                </a:solidFill>
                <a:highlight>
                  <a:srgbClr val="FFFF00"/>
                </a:highlight>
              </a:rPr>
              <a:t>vc</a:t>
            </a:r>
            <a:r>
              <a:rPr lang="en-US" sz="2400" dirty="0">
                <a:solidFill>
                  <a:schemeClr val="tx2"/>
                </a:solidFill>
                <a:highlight>
                  <a:srgbClr val="FFFF00"/>
                </a:highlight>
              </a:rPr>
              <a:t> undo /recursive . /</a:t>
            </a:r>
            <a:r>
              <a:rPr lang="en-US" sz="2400" dirty="0" err="1">
                <a:solidFill>
                  <a:schemeClr val="tx2"/>
                </a:solidFill>
                <a:highlight>
                  <a:srgbClr val="FFFF00"/>
                </a:highlight>
              </a:rPr>
              <a:t>noprompt</a:t>
            </a:r>
            <a:endParaRPr lang="en-US" sz="2400" dirty="0">
              <a:solidFill>
                <a:schemeClr val="tx2"/>
              </a:solidFill>
              <a:highlight>
                <a:srgbClr val="FFFF00"/>
              </a:highlight>
            </a:endParaRPr>
          </a:p>
          <a:p>
            <a:pPr marL="0" indent="0">
              <a:buNone/>
            </a:pPr>
            <a:r>
              <a:rPr lang="en-US" sz="2400" dirty="0">
                <a:solidFill>
                  <a:schemeClr val="tx2"/>
                </a:solidFill>
              </a:rPr>
              <a:t>Removes pending changes from a workspace.</a:t>
            </a:r>
          </a:p>
          <a:p>
            <a:pPr marL="0" indent="0">
              <a:buNone/>
            </a:pPr>
            <a:endParaRPr lang="en-US" sz="2400" dirty="0">
              <a:solidFill>
                <a:schemeClr val="tx2"/>
              </a:solidFill>
            </a:endParaRPr>
          </a:p>
          <a:p>
            <a:pPr marL="0" indent="0">
              <a:buNone/>
            </a:pPr>
            <a:r>
              <a:rPr lang="en-US" sz="2400" dirty="0">
                <a:solidFill>
                  <a:schemeClr val="tx2"/>
                </a:solidFill>
              </a:rPr>
              <a:t>C:\&gt; </a:t>
            </a:r>
            <a:r>
              <a:rPr lang="en-US" sz="2400" dirty="0" err="1">
                <a:solidFill>
                  <a:schemeClr val="tx2"/>
                </a:solidFill>
                <a:highlight>
                  <a:srgbClr val="FFFF00"/>
                </a:highlight>
              </a:rPr>
              <a:t>tf</a:t>
            </a:r>
            <a:r>
              <a:rPr lang="en-US" sz="2400" dirty="0">
                <a:solidFill>
                  <a:schemeClr val="tx2"/>
                </a:solidFill>
                <a:highlight>
                  <a:srgbClr val="FFFF00"/>
                </a:highlight>
              </a:rPr>
              <a:t> </a:t>
            </a:r>
            <a:r>
              <a:rPr lang="en-US" sz="2400" dirty="0" err="1">
                <a:solidFill>
                  <a:schemeClr val="tx2"/>
                </a:solidFill>
                <a:highlight>
                  <a:srgbClr val="FFFF00"/>
                </a:highlight>
              </a:rPr>
              <a:t>vc</a:t>
            </a:r>
            <a:r>
              <a:rPr lang="en-US" sz="2400" dirty="0">
                <a:solidFill>
                  <a:schemeClr val="tx2"/>
                </a:solidFill>
                <a:highlight>
                  <a:srgbClr val="FFFF00"/>
                </a:highlight>
              </a:rPr>
              <a:t> get /version:138 /recursive /overwrite . /</a:t>
            </a:r>
            <a:r>
              <a:rPr lang="en-US" sz="2400" dirty="0" err="1">
                <a:solidFill>
                  <a:schemeClr val="tx2"/>
                </a:solidFill>
                <a:highlight>
                  <a:srgbClr val="FFFF00"/>
                </a:highlight>
              </a:rPr>
              <a:t>noprompt</a:t>
            </a:r>
            <a:endParaRPr lang="en-US" sz="2400" dirty="0">
              <a:solidFill>
                <a:schemeClr val="tx2"/>
              </a:solidFill>
              <a:highlight>
                <a:srgbClr val="FFFF00"/>
              </a:highlight>
            </a:endParaRPr>
          </a:p>
          <a:p>
            <a:pPr marL="0" indent="0">
              <a:buNone/>
            </a:pPr>
            <a:r>
              <a:rPr lang="en-US" sz="2400" dirty="0">
                <a:solidFill>
                  <a:schemeClr val="tx2"/>
                </a:solidFill>
              </a:rPr>
              <a:t>Retrieves a copy of files from Team Foundation Server to the workspace and creates folders on disk to contain it.</a:t>
            </a:r>
          </a:p>
          <a:p>
            <a:pPr marL="0" indent="0">
              <a:buNone/>
            </a:pPr>
            <a:endParaRPr lang="en-US" sz="2400" dirty="0">
              <a:solidFill>
                <a:schemeClr val="tx2"/>
              </a:solidFill>
            </a:endParaRPr>
          </a:p>
        </p:txBody>
      </p:sp>
      <p:sp>
        <p:nvSpPr>
          <p:cNvPr id="2" name="Title 1">
            <a:extLst>
              <a:ext uri="{FF2B5EF4-FFF2-40B4-BE49-F238E27FC236}">
                <a16:creationId xmlns:a16="http://schemas.microsoft.com/office/drawing/2014/main" id="{3522E88A-9EF4-4F20-B8B5-3FB7D7129B10}"/>
              </a:ext>
            </a:extLst>
          </p:cNvPr>
          <p:cNvSpPr>
            <a:spLocks noGrp="1"/>
          </p:cNvSpPr>
          <p:nvPr>
            <p:ph type="title"/>
          </p:nvPr>
        </p:nvSpPr>
        <p:spPr/>
        <p:txBody>
          <a:bodyPr/>
          <a:lstStyle/>
          <a:p>
            <a:r>
              <a:rPr lang="en-US" dirty="0"/>
              <a:t>Get Sources From Command Line</a:t>
            </a:r>
          </a:p>
        </p:txBody>
      </p:sp>
    </p:spTree>
    <p:extLst>
      <p:ext uri="{BB962C8B-B14F-4D97-AF65-F5344CB8AC3E}">
        <p14:creationId xmlns:p14="http://schemas.microsoft.com/office/powerpoint/2010/main" val="23378211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4F6640-909F-4CB0-B250-C16DE5590D84}"/>
              </a:ext>
            </a:extLst>
          </p:cNvPr>
          <p:cNvSpPr>
            <a:spLocks noGrp="1"/>
          </p:cNvSpPr>
          <p:nvPr>
            <p:ph type="body" sz="quarter" idx="4294967295"/>
          </p:nvPr>
        </p:nvSpPr>
        <p:spPr>
          <a:xfrm>
            <a:off x="0" y="1189038"/>
            <a:ext cx="11652250" cy="5373651"/>
          </a:xfrm>
        </p:spPr>
        <p:txBody>
          <a:bodyPr/>
          <a:lstStyle/>
          <a:p>
            <a:r>
              <a:rPr lang="en-US" dirty="0"/>
              <a:t>Get Source Code from TFVC</a:t>
            </a:r>
          </a:p>
          <a:p>
            <a:r>
              <a:rPr lang="en-US" dirty="0">
                <a:highlight>
                  <a:srgbClr val="FFFF00"/>
                </a:highlight>
              </a:rPr>
              <a:t>NuGet Restore Packages</a:t>
            </a:r>
          </a:p>
          <a:p>
            <a:r>
              <a:rPr lang="en-US" dirty="0"/>
              <a:t>Build Solutions</a:t>
            </a:r>
          </a:p>
          <a:p>
            <a:r>
              <a:rPr lang="en-US" dirty="0" err="1"/>
              <a:t>SonarQube</a:t>
            </a:r>
            <a:r>
              <a:rPr lang="en-US" dirty="0"/>
              <a:t> Static Code Analysis</a:t>
            </a:r>
          </a:p>
          <a:p>
            <a:r>
              <a:rPr lang="en-US" dirty="0"/>
              <a:t>Unit Tests</a:t>
            </a:r>
          </a:p>
          <a:p>
            <a:r>
              <a:rPr lang="en-US" dirty="0"/>
              <a:t>Update Solution plugins from source control</a:t>
            </a:r>
          </a:p>
          <a:p>
            <a:r>
              <a:rPr lang="en-US" dirty="0"/>
              <a:t>CRM Solution Import into SIT Environment</a:t>
            </a:r>
          </a:p>
          <a:p>
            <a:r>
              <a:rPr lang="en-US" dirty="0"/>
              <a:t>Cucumber / Selenium Automated UI Testing</a:t>
            </a:r>
          </a:p>
        </p:txBody>
      </p:sp>
      <p:sp>
        <p:nvSpPr>
          <p:cNvPr id="2" name="Title 1">
            <a:extLst>
              <a:ext uri="{FF2B5EF4-FFF2-40B4-BE49-F238E27FC236}">
                <a16:creationId xmlns:a16="http://schemas.microsoft.com/office/drawing/2014/main" id="{0E2D0DBB-0D14-4424-970F-82107640ABFD}"/>
              </a:ext>
            </a:extLst>
          </p:cNvPr>
          <p:cNvSpPr>
            <a:spLocks noGrp="1"/>
          </p:cNvSpPr>
          <p:nvPr>
            <p:ph type="title" idx="4294967295"/>
          </p:nvPr>
        </p:nvSpPr>
        <p:spPr>
          <a:xfrm>
            <a:off x="536575" y="288925"/>
            <a:ext cx="11655425" cy="900113"/>
          </a:xfrm>
        </p:spPr>
        <p:txBody>
          <a:bodyPr/>
          <a:lstStyle/>
          <a:p>
            <a:r>
              <a:rPr lang="en-US" b="1" dirty="0"/>
              <a:t>NEW BUILD STARTED ON BUILD AGENT</a:t>
            </a:r>
          </a:p>
        </p:txBody>
      </p:sp>
    </p:spTree>
    <p:extLst>
      <p:ext uri="{BB962C8B-B14F-4D97-AF65-F5344CB8AC3E}">
        <p14:creationId xmlns:p14="http://schemas.microsoft.com/office/powerpoint/2010/main" val="18266307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BF68-7C71-4E76-8A11-119608B29F6D}"/>
              </a:ext>
            </a:extLst>
          </p:cNvPr>
          <p:cNvSpPr>
            <a:spLocks noGrp="1"/>
          </p:cNvSpPr>
          <p:nvPr>
            <p:ph type="title"/>
          </p:nvPr>
        </p:nvSpPr>
        <p:spPr/>
        <p:txBody>
          <a:bodyPr/>
          <a:lstStyle/>
          <a:p>
            <a:r>
              <a:rPr lang="en-US" dirty="0"/>
              <a:t>NuGet Restore Build Task</a:t>
            </a:r>
          </a:p>
        </p:txBody>
      </p:sp>
      <p:pic>
        <p:nvPicPr>
          <p:cNvPr id="4" name="Picture 3">
            <a:extLst>
              <a:ext uri="{FF2B5EF4-FFF2-40B4-BE49-F238E27FC236}">
                <a16:creationId xmlns:a16="http://schemas.microsoft.com/office/drawing/2014/main" id="{EFB3BB44-1582-48A6-9624-771A413DC75D}"/>
              </a:ext>
            </a:extLst>
          </p:cNvPr>
          <p:cNvPicPr>
            <a:picLocks noChangeAspect="1"/>
          </p:cNvPicPr>
          <p:nvPr/>
        </p:nvPicPr>
        <p:blipFill>
          <a:blip r:embed="rId2"/>
          <a:stretch>
            <a:fillRect/>
          </a:stretch>
        </p:blipFill>
        <p:spPr>
          <a:xfrm>
            <a:off x="269240" y="1257427"/>
            <a:ext cx="10728960" cy="4923028"/>
          </a:xfrm>
          <a:prstGeom prst="rect">
            <a:avLst/>
          </a:prstGeom>
        </p:spPr>
      </p:pic>
    </p:spTree>
    <p:extLst>
      <p:ext uri="{BB962C8B-B14F-4D97-AF65-F5344CB8AC3E}">
        <p14:creationId xmlns:p14="http://schemas.microsoft.com/office/powerpoint/2010/main" val="279519669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81947B-EF27-4F21-923F-43EF585699BC}"/>
              </a:ext>
            </a:extLst>
          </p:cNvPr>
          <p:cNvSpPr>
            <a:spLocks noGrp="1"/>
          </p:cNvSpPr>
          <p:nvPr>
            <p:ph type="body" sz="quarter" idx="10"/>
          </p:nvPr>
        </p:nvSpPr>
        <p:spPr>
          <a:xfrm>
            <a:off x="269239" y="1189177"/>
            <a:ext cx="11653523" cy="5484578"/>
          </a:xfrm>
        </p:spPr>
        <p:txBody>
          <a:bodyPr/>
          <a:lstStyle/>
          <a:p>
            <a:r>
              <a:rPr lang="en-US" sz="1400" dirty="0"/>
              <a:t>2018-05-09T23:55:42.4662218Z ##[section]Starting: NuGet restore **/*.</a:t>
            </a:r>
            <a:r>
              <a:rPr lang="en-US" sz="1400" dirty="0" err="1"/>
              <a:t>sln</a:t>
            </a:r>
            <a:endParaRPr lang="en-US" sz="1400" dirty="0"/>
          </a:p>
          <a:p>
            <a:r>
              <a:rPr lang="en-US" sz="1400" dirty="0"/>
              <a:t>2018-05-09T23:55:42.4808864Z ==============================================================================</a:t>
            </a:r>
          </a:p>
          <a:p>
            <a:r>
              <a:rPr lang="en-US" sz="1400" dirty="0"/>
              <a:t>2018-05-09T23:55:42.4809114Z Task : NuGet Installer</a:t>
            </a:r>
          </a:p>
          <a:p>
            <a:r>
              <a:rPr lang="en-US" sz="1400" dirty="0"/>
              <a:t>2018-05-09T23:55:42.4809305Z Description : Installs or restores missing NuGet packages</a:t>
            </a:r>
          </a:p>
          <a:p>
            <a:r>
              <a:rPr lang="en-US" sz="1400" dirty="0"/>
              <a:t>2018-05-09T23:55:42.4809492Z Version : 0.2.31</a:t>
            </a:r>
          </a:p>
          <a:p>
            <a:r>
              <a:rPr lang="en-US" sz="1400" dirty="0"/>
              <a:t>2018-05-09T23:55:42.4809661Z Author : Microsoft Corporation</a:t>
            </a:r>
          </a:p>
          <a:p>
            <a:r>
              <a:rPr lang="en-US" sz="1400" dirty="0"/>
              <a:t>2018-05-09T23:55:42.4809862Z Help : [More Information](https://go.microsoft.com/fwlink/?LinkID=613747)</a:t>
            </a:r>
          </a:p>
          <a:p>
            <a:r>
              <a:rPr lang="en-US" sz="1400" dirty="0"/>
              <a:t>2018-05-09T23:55:42.4810084Z ==============================================================================</a:t>
            </a:r>
          </a:p>
          <a:p>
            <a:r>
              <a:rPr lang="en-US" sz="1400" dirty="0"/>
              <a:t>2018-05-09T23:55:43.9791766Z To connect to NuGet feeds hosted in your Team Services account/TFS project collection on this build agent, edit your build definition to choose a higher version of </a:t>
            </a:r>
            <a:r>
              <a:rPr lang="en-US" sz="1400" dirty="0" err="1"/>
              <a:t>nuget</a:t>
            </a:r>
            <a:r>
              <a:rPr lang="en-US" sz="1400" dirty="0"/>
              <a:t> or specify a path to a </a:t>
            </a:r>
            <a:r>
              <a:rPr lang="en-US" sz="1400" dirty="0" err="1"/>
              <a:t>NuGet.config</a:t>
            </a:r>
            <a:r>
              <a:rPr lang="en-US" sz="1400" dirty="0"/>
              <a:t> containing the package sources you wish to use.</a:t>
            </a:r>
          </a:p>
          <a:p>
            <a:r>
              <a:rPr lang="en-US" sz="1400" dirty="0"/>
              <a:t>2018-05-09T23:55:43.9814153Z [command]C:\Focus2018\vstsagent\_work\_tasks\NuGetInstaller_333b11bd-d341-40d9-afcf-b32d5ce6f23b\0.2.31\node_modules\nuget-task-common\NuGet\3.3.0\</a:t>
            </a:r>
            <a:r>
              <a:rPr lang="en-US" sz="1400" dirty="0">
                <a:highlight>
                  <a:srgbClr val="FFFF00"/>
                </a:highlight>
              </a:rPr>
              <a:t>NuGet.exe restore -</a:t>
            </a:r>
            <a:r>
              <a:rPr lang="en-US" sz="1400" dirty="0" err="1">
                <a:highlight>
                  <a:srgbClr val="FFFF00"/>
                </a:highlight>
              </a:rPr>
              <a:t>NonInteractive</a:t>
            </a:r>
            <a:r>
              <a:rPr lang="en-US" sz="1400" dirty="0">
                <a:highlight>
                  <a:srgbClr val="FFFF00"/>
                </a:highlight>
              </a:rPr>
              <a:t> C:\Focus2018\vstsagent\_work\1\s\EasyRepro-releases-v9.0\UIAutomation.sln</a:t>
            </a:r>
          </a:p>
          <a:p>
            <a:r>
              <a:rPr lang="en-US" sz="1400" dirty="0"/>
              <a:t>2018-05-09T23:55:44.2927249Z </a:t>
            </a:r>
            <a:r>
              <a:rPr lang="en-US" sz="1400" dirty="0" err="1"/>
              <a:t>MSBuild</a:t>
            </a:r>
            <a:r>
              <a:rPr lang="en-US" sz="1400" dirty="0"/>
              <a:t> auto-detection: using </a:t>
            </a:r>
            <a:r>
              <a:rPr lang="en-US" sz="1400" dirty="0" err="1"/>
              <a:t>msbuild</a:t>
            </a:r>
            <a:r>
              <a:rPr lang="en-US" sz="1400" dirty="0"/>
              <a:t> version '4.0' from 'C:\Windows\Microsoft.NET\Framework\v4.0.30319'.</a:t>
            </a:r>
          </a:p>
          <a:p>
            <a:r>
              <a:rPr lang="en-US" sz="1400" dirty="0"/>
              <a:t>2018-05-09T23:55:44.3732943Z All packages listed in </a:t>
            </a:r>
            <a:r>
              <a:rPr lang="en-US" sz="1400" dirty="0" err="1"/>
              <a:t>packages.config</a:t>
            </a:r>
            <a:r>
              <a:rPr lang="en-US" sz="1400" dirty="0"/>
              <a:t> are already installed.</a:t>
            </a:r>
          </a:p>
          <a:p>
            <a:r>
              <a:rPr lang="en-US" sz="1400" dirty="0"/>
              <a:t>2018-05-09T23:55:44.3916592Z [command]C:\Focus2018\vstsagent\_work\_tasks\NuGetInstaller_333b11bd-d341-40d9-afcf-b32d5ce6f23b\0.2.31\node_modules\nuget-task-common\NuGet\3.3.0\</a:t>
            </a:r>
            <a:r>
              <a:rPr lang="en-US" sz="1400" dirty="0">
                <a:highlight>
                  <a:srgbClr val="FFFF00"/>
                </a:highlight>
              </a:rPr>
              <a:t>NuGet.exe restore -</a:t>
            </a:r>
            <a:r>
              <a:rPr lang="en-US" sz="1400" dirty="0" err="1">
                <a:highlight>
                  <a:srgbClr val="FFFF00"/>
                </a:highlight>
              </a:rPr>
              <a:t>NonInteractive</a:t>
            </a:r>
            <a:r>
              <a:rPr lang="en-US" sz="1400" dirty="0">
                <a:highlight>
                  <a:srgbClr val="FFFF00"/>
                </a:highlight>
              </a:rPr>
              <a:t> C:\Focus2018\vstsagent\_work\1\s\Plugins\Plugins.sln</a:t>
            </a:r>
          </a:p>
          <a:p>
            <a:r>
              <a:rPr lang="en-US" sz="1400" dirty="0"/>
              <a:t>2018-05-09T23:55:44.6898701Z </a:t>
            </a:r>
            <a:r>
              <a:rPr lang="en-US" sz="1400" dirty="0" err="1"/>
              <a:t>MSBuild</a:t>
            </a:r>
            <a:r>
              <a:rPr lang="en-US" sz="1400" dirty="0"/>
              <a:t> auto-detection: using </a:t>
            </a:r>
            <a:r>
              <a:rPr lang="en-US" sz="1400" dirty="0" err="1"/>
              <a:t>msbuild</a:t>
            </a:r>
            <a:r>
              <a:rPr lang="en-US" sz="1400" dirty="0"/>
              <a:t> version '4.0' from 'C:\Windows\Microsoft.NET\Framework\v4.0.30319'.</a:t>
            </a:r>
          </a:p>
          <a:p>
            <a:r>
              <a:rPr lang="en-US" sz="1400" dirty="0"/>
              <a:t>2018-05-09T23:55:44.7678875Z All packages listed in </a:t>
            </a:r>
            <a:r>
              <a:rPr lang="en-US" sz="1400" dirty="0" err="1"/>
              <a:t>packages.config</a:t>
            </a:r>
            <a:r>
              <a:rPr lang="en-US" sz="1400" dirty="0"/>
              <a:t> are already installed.</a:t>
            </a:r>
          </a:p>
          <a:p>
            <a:r>
              <a:rPr lang="en-US" sz="1400" dirty="0"/>
              <a:t>2018-05-09T23:55:44.7964908Z ##[section]Finishing: NuGet restore **/*.</a:t>
            </a:r>
            <a:r>
              <a:rPr lang="en-US" sz="1400" dirty="0" err="1"/>
              <a:t>sln</a:t>
            </a:r>
            <a:endParaRPr lang="en-US" sz="1400" dirty="0"/>
          </a:p>
        </p:txBody>
      </p:sp>
      <p:sp>
        <p:nvSpPr>
          <p:cNvPr id="2" name="Title 1">
            <a:extLst>
              <a:ext uri="{FF2B5EF4-FFF2-40B4-BE49-F238E27FC236}">
                <a16:creationId xmlns:a16="http://schemas.microsoft.com/office/drawing/2014/main" id="{28F6BF68-7C71-4E76-8A11-119608B29F6D}"/>
              </a:ext>
            </a:extLst>
          </p:cNvPr>
          <p:cNvSpPr>
            <a:spLocks noGrp="1"/>
          </p:cNvSpPr>
          <p:nvPr>
            <p:ph type="title"/>
          </p:nvPr>
        </p:nvSpPr>
        <p:spPr/>
        <p:txBody>
          <a:bodyPr/>
          <a:lstStyle/>
          <a:p>
            <a:r>
              <a:rPr lang="en-US" dirty="0"/>
              <a:t>NuGet Restore Build Task</a:t>
            </a:r>
          </a:p>
        </p:txBody>
      </p:sp>
    </p:spTree>
    <p:extLst>
      <p:ext uri="{BB962C8B-B14F-4D97-AF65-F5344CB8AC3E}">
        <p14:creationId xmlns:p14="http://schemas.microsoft.com/office/powerpoint/2010/main" val="1569677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C30B1-40EB-496B-BE6F-5B8BB757A71F}"/>
              </a:ext>
            </a:extLst>
          </p:cNvPr>
          <p:cNvSpPr>
            <a:spLocks noGrp="1"/>
          </p:cNvSpPr>
          <p:nvPr>
            <p:ph type="title"/>
          </p:nvPr>
        </p:nvSpPr>
        <p:spPr/>
        <p:txBody>
          <a:bodyPr/>
          <a:lstStyle/>
          <a:p>
            <a:r>
              <a:rPr lang="en-US" dirty="0"/>
              <a:t>Toyota Production System</a:t>
            </a:r>
          </a:p>
        </p:txBody>
      </p:sp>
      <p:pic>
        <p:nvPicPr>
          <p:cNvPr id="3" name="Picture 2">
            <a:extLst>
              <a:ext uri="{FF2B5EF4-FFF2-40B4-BE49-F238E27FC236}">
                <a16:creationId xmlns:a16="http://schemas.microsoft.com/office/drawing/2014/main" id="{F5211E59-30B4-4648-BD40-4E5863A56DB8}"/>
              </a:ext>
            </a:extLst>
          </p:cNvPr>
          <p:cNvPicPr>
            <a:picLocks noChangeAspect="1"/>
          </p:cNvPicPr>
          <p:nvPr/>
        </p:nvPicPr>
        <p:blipFill>
          <a:blip r:embed="rId2"/>
          <a:stretch>
            <a:fillRect/>
          </a:stretch>
        </p:blipFill>
        <p:spPr>
          <a:xfrm>
            <a:off x="159259" y="1189176"/>
            <a:ext cx="6206073" cy="5181143"/>
          </a:xfrm>
          <a:prstGeom prst="rect">
            <a:avLst/>
          </a:prstGeom>
        </p:spPr>
      </p:pic>
      <p:sp>
        <p:nvSpPr>
          <p:cNvPr id="4" name="TextBox 3">
            <a:extLst>
              <a:ext uri="{FF2B5EF4-FFF2-40B4-BE49-F238E27FC236}">
                <a16:creationId xmlns:a16="http://schemas.microsoft.com/office/drawing/2014/main" id="{4492B758-2985-4522-8F2E-6DECFC6424FD}"/>
              </a:ext>
            </a:extLst>
          </p:cNvPr>
          <p:cNvSpPr txBox="1"/>
          <p:nvPr/>
        </p:nvSpPr>
        <p:spPr>
          <a:xfrm>
            <a:off x="6365332" y="1015913"/>
            <a:ext cx="5559748" cy="5835444"/>
          </a:xfrm>
          <a:prstGeom prst="rect">
            <a:avLst/>
          </a:prstGeom>
          <a:noFill/>
          <a:ln>
            <a:solidFill>
              <a:schemeClr val="accent1">
                <a:shade val="50000"/>
              </a:schemeClr>
            </a:solidFill>
          </a:ln>
        </p:spPr>
        <p:txBody>
          <a:bodyPr wrap="square" lIns="182880" tIns="146304" rIns="182880" bIns="146304" rtlCol="0">
            <a:spAutoFit/>
          </a:bodyPr>
          <a:lstStyle/>
          <a:p>
            <a:pPr marL="285750" indent="-285750">
              <a:buFont typeface="Arial" panose="020B0604020202020204" pitchFamily="34" charset="0"/>
              <a:buChar char="•"/>
            </a:pPr>
            <a:r>
              <a:rPr lang="en-US" sz="2000" b="1" dirty="0"/>
              <a:t>Continuous improvement</a:t>
            </a:r>
          </a:p>
          <a:p>
            <a:pPr marL="285750" indent="-285750">
              <a:buFont typeface="Arial" panose="020B0604020202020204" pitchFamily="34" charset="0"/>
              <a:buChar char="•"/>
            </a:pPr>
            <a:r>
              <a:rPr lang="en-US" sz="2000" b="1" dirty="0"/>
              <a:t>Respect for people</a:t>
            </a:r>
          </a:p>
          <a:p>
            <a:pPr marL="285750" indent="-285750">
              <a:buFont typeface="Arial" panose="020B0604020202020204" pitchFamily="34" charset="0"/>
              <a:buChar char="•"/>
            </a:pPr>
            <a:r>
              <a:rPr lang="en-US" sz="2000" b="1" dirty="0"/>
              <a:t>Management decisions based on a long-term philosophy</a:t>
            </a:r>
          </a:p>
          <a:p>
            <a:pPr marL="285750" indent="-285750">
              <a:buFont typeface="Arial" panose="020B0604020202020204" pitchFamily="34" charset="0"/>
              <a:buChar char="•"/>
            </a:pPr>
            <a:r>
              <a:rPr lang="en-US" sz="2000" b="1" dirty="0"/>
              <a:t>The right process will produce the right results</a:t>
            </a:r>
          </a:p>
          <a:p>
            <a:pPr marL="285750" indent="-285750">
              <a:buFont typeface="Arial" panose="020B0604020202020204" pitchFamily="34" charset="0"/>
              <a:buChar char="•"/>
            </a:pPr>
            <a:r>
              <a:rPr lang="en-US" sz="2000" b="1" dirty="0"/>
              <a:t>Add value to the organization by developing your people and partners</a:t>
            </a:r>
          </a:p>
          <a:p>
            <a:pPr marL="285750" indent="-285750">
              <a:buFont typeface="Arial" panose="020B0604020202020204" pitchFamily="34" charset="0"/>
              <a:buChar char="•"/>
            </a:pPr>
            <a:r>
              <a:rPr lang="en-US" sz="2000" b="1" dirty="0"/>
              <a:t>Continuously solving root problems drives organizational learning</a:t>
            </a:r>
          </a:p>
          <a:p>
            <a:pPr marL="285750" indent="-285750">
              <a:buFont typeface="Arial" panose="020B0604020202020204" pitchFamily="34" charset="0"/>
              <a:buChar char="•"/>
            </a:pPr>
            <a:endParaRPr lang="en-US" sz="2000" dirty="0"/>
          </a:p>
          <a:p>
            <a:r>
              <a:rPr lang="en-US" sz="2000" b="1" dirty="0" err="1"/>
              <a:t>Jidoka</a:t>
            </a:r>
            <a:r>
              <a:rPr lang="en-US" sz="2000" dirty="0"/>
              <a:t> - work stops immediately when a problem first occurs</a:t>
            </a:r>
          </a:p>
          <a:p>
            <a:endParaRPr lang="en-US" sz="2000" dirty="0"/>
          </a:p>
          <a:p>
            <a:r>
              <a:rPr lang="en-US" sz="2000" b="1" dirty="0" err="1"/>
              <a:t>Heijunka</a:t>
            </a:r>
            <a:r>
              <a:rPr lang="en-US" sz="2000" dirty="0"/>
              <a:t> - Japanese word that means “leveling.” Meet demand while reducing while reducing wastes in production and interpersonal processes.</a:t>
            </a:r>
          </a:p>
        </p:txBody>
      </p:sp>
      <p:sp>
        <p:nvSpPr>
          <p:cNvPr id="6" name="Arrow: Down 5">
            <a:extLst>
              <a:ext uri="{FF2B5EF4-FFF2-40B4-BE49-F238E27FC236}">
                <a16:creationId xmlns:a16="http://schemas.microsoft.com/office/drawing/2014/main" id="{CC385ECF-C413-4CBD-A981-DCA252FFE636}"/>
              </a:ext>
            </a:extLst>
          </p:cNvPr>
          <p:cNvSpPr/>
          <p:nvPr/>
        </p:nvSpPr>
        <p:spPr bwMode="auto">
          <a:xfrm rot="1109978">
            <a:off x="5082418" y="4332433"/>
            <a:ext cx="317051" cy="890678"/>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461725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BF68-7C71-4E76-8A11-119608B29F6D}"/>
              </a:ext>
            </a:extLst>
          </p:cNvPr>
          <p:cNvSpPr>
            <a:spLocks noGrp="1"/>
          </p:cNvSpPr>
          <p:nvPr>
            <p:ph type="title"/>
          </p:nvPr>
        </p:nvSpPr>
        <p:spPr/>
        <p:txBody>
          <a:bodyPr/>
          <a:lstStyle/>
          <a:p>
            <a:r>
              <a:rPr lang="en-US" dirty="0"/>
              <a:t>NuGet Command Line</a:t>
            </a:r>
          </a:p>
        </p:txBody>
      </p:sp>
      <p:pic>
        <p:nvPicPr>
          <p:cNvPr id="4" name="Picture 3">
            <a:extLst>
              <a:ext uri="{FF2B5EF4-FFF2-40B4-BE49-F238E27FC236}">
                <a16:creationId xmlns:a16="http://schemas.microsoft.com/office/drawing/2014/main" id="{6B2CE520-BD35-42F4-99C2-E95A0CF74A6A}"/>
              </a:ext>
            </a:extLst>
          </p:cNvPr>
          <p:cNvPicPr>
            <a:picLocks noChangeAspect="1"/>
          </p:cNvPicPr>
          <p:nvPr/>
        </p:nvPicPr>
        <p:blipFill>
          <a:blip r:embed="rId2"/>
          <a:stretch>
            <a:fillRect/>
          </a:stretch>
        </p:blipFill>
        <p:spPr>
          <a:xfrm>
            <a:off x="269240" y="1052324"/>
            <a:ext cx="9637580" cy="4436506"/>
          </a:xfrm>
          <a:prstGeom prst="rect">
            <a:avLst/>
          </a:prstGeom>
        </p:spPr>
      </p:pic>
      <p:sp>
        <p:nvSpPr>
          <p:cNvPr id="5" name="Rectangle 4">
            <a:extLst>
              <a:ext uri="{FF2B5EF4-FFF2-40B4-BE49-F238E27FC236}">
                <a16:creationId xmlns:a16="http://schemas.microsoft.com/office/drawing/2014/main" id="{74193566-3A68-4FF3-9B81-E65BB5F875BC}"/>
              </a:ext>
            </a:extLst>
          </p:cNvPr>
          <p:cNvSpPr/>
          <p:nvPr/>
        </p:nvSpPr>
        <p:spPr>
          <a:xfrm>
            <a:off x="269240" y="5777222"/>
            <a:ext cx="3570273" cy="646331"/>
          </a:xfrm>
          <a:prstGeom prst="rect">
            <a:avLst/>
          </a:prstGeom>
        </p:spPr>
        <p:txBody>
          <a:bodyPr wrap="none">
            <a:spAutoFit/>
          </a:bodyPr>
          <a:lstStyle/>
          <a:p>
            <a:r>
              <a:rPr lang="en-US" dirty="0">
                <a:hlinkClick r:id="rId3"/>
              </a:rPr>
              <a:t>https://www.nuget.org/downloads</a:t>
            </a:r>
            <a:endParaRPr lang="en-US" dirty="0"/>
          </a:p>
          <a:p>
            <a:endParaRPr lang="en-US" dirty="0"/>
          </a:p>
        </p:txBody>
      </p:sp>
    </p:spTree>
    <p:extLst>
      <p:ext uri="{BB962C8B-B14F-4D97-AF65-F5344CB8AC3E}">
        <p14:creationId xmlns:p14="http://schemas.microsoft.com/office/powerpoint/2010/main" val="8083912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81947B-EF27-4F21-923F-43EF585699BC}"/>
              </a:ext>
            </a:extLst>
          </p:cNvPr>
          <p:cNvSpPr>
            <a:spLocks noGrp="1"/>
          </p:cNvSpPr>
          <p:nvPr>
            <p:ph type="body" sz="quarter" idx="10"/>
          </p:nvPr>
        </p:nvSpPr>
        <p:spPr>
          <a:xfrm>
            <a:off x="269239" y="1189177"/>
            <a:ext cx="11653523" cy="4616648"/>
          </a:xfrm>
        </p:spPr>
        <p:txBody>
          <a:bodyPr/>
          <a:lstStyle/>
          <a:p>
            <a:r>
              <a:rPr lang="en-US" sz="3600" dirty="0"/>
              <a:t>NuGet.exe restore –</a:t>
            </a:r>
            <a:r>
              <a:rPr lang="en-US" sz="3600" dirty="0" err="1"/>
              <a:t>NonInteractive</a:t>
            </a:r>
            <a:r>
              <a:rPr lang="en-US" sz="3600" dirty="0"/>
              <a:t> &lt;</a:t>
            </a:r>
            <a:r>
              <a:rPr lang="en-US" sz="3600" dirty="0" err="1"/>
              <a:t>MySolution</a:t>
            </a:r>
            <a:r>
              <a:rPr lang="en-US" sz="3600" dirty="0"/>
              <a:t>&gt;.sln</a:t>
            </a:r>
          </a:p>
          <a:p>
            <a:endParaRPr lang="en-US" sz="3600" dirty="0">
              <a:highlight>
                <a:srgbClr val="FFFF00"/>
              </a:highlight>
            </a:endParaRPr>
          </a:p>
          <a:p>
            <a:r>
              <a:rPr lang="en-US" sz="3600" dirty="0">
                <a:highlight>
                  <a:srgbClr val="FFFF00"/>
                </a:highlight>
              </a:rPr>
              <a:t>NuGet.exe restore -</a:t>
            </a:r>
            <a:r>
              <a:rPr lang="en-US" sz="3600" dirty="0" err="1">
                <a:highlight>
                  <a:srgbClr val="FFFF00"/>
                </a:highlight>
              </a:rPr>
              <a:t>NonInteractive</a:t>
            </a:r>
            <a:r>
              <a:rPr lang="en-US" sz="3600" dirty="0">
                <a:highlight>
                  <a:srgbClr val="FFFF00"/>
                </a:highlight>
              </a:rPr>
              <a:t> C:\Focus2018\vstsagent\_work\1\s\EasyRepro-releases-v9.0\UIAutomation.sln</a:t>
            </a:r>
          </a:p>
          <a:p>
            <a:endParaRPr lang="en-US" sz="3600" dirty="0"/>
          </a:p>
          <a:p>
            <a:r>
              <a:rPr lang="en-US" sz="3600" dirty="0">
                <a:highlight>
                  <a:srgbClr val="FFFF00"/>
                </a:highlight>
              </a:rPr>
              <a:t>NuGet.exe restore -</a:t>
            </a:r>
            <a:r>
              <a:rPr lang="en-US" sz="3600" dirty="0" err="1">
                <a:highlight>
                  <a:srgbClr val="FFFF00"/>
                </a:highlight>
              </a:rPr>
              <a:t>NonInteractive</a:t>
            </a:r>
            <a:r>
              <a:rPr lang="en-US" sz="3600" dirty="0">
                <a:highlight>
                  <a:srgbClr val="FFFF00"/>
                </a:highlight>
              </a:rPr>
              <a:t> C:\Focus2018\vstsagent\_work\1\s\Plugins\Plugins.sln</a:t>
            </a:r>
          </a:p>
        </p:txBody>
      </p:sp>
      <p:sp>
        <p:nvSpPr>
          <p:cNvPr id="2" name="Title 1">
            <a:extLst>
              <a:ext uri="{FF2B5EF4-FFF2-40B4-BE49-F238E27FC236}">
                <a16:creationId xmlns:a16="http://schemas.microsoft.com/office/drawing/2014/main" id="{28F6BF68-7C71-4E76-8A11-119608B29F6D}"/>
              </a:ext>
            </a:extLst>
          </p:cNvPr>
          <p:cNvSpPr>
            <a:spLocks noGrp="1"/>
          </p:cNvSpPr>
          <p:nvPr>
            <p:ph type="title"/>
          </p:nvPr>
        </p:nvSpPr>
        <p:spPr/>
        <p:txBody>
          <a:bodyPr/>
          <a:lstStyle/>
          <a:p>
            <a:r>
              <a:rPr lang="en-US" dirty="0"/>
              <a:t>NuGet Command Line Restore</a:t>
            </a:r>
          </a:p>
        </p:txBody>
      </p:sp>
    </p:spTree>
    <p:extLst>
      <p:ext uri="{BB962C8B-B14F-4D97-AF65-F5344CB8AC3E}">
        <p14:creationId xmlns:p14="http://schemas.microsoft.com/office/powerpoint/2010/main" val="300651274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4F6640-909F-4CB0-B250-C16DE5590D84}"/>
              </a:ext>
            </a:extLst>
          </p:cNvPr>
          <p:cNvSpPr>
            <a:spLocks noGrp="1"/>
          </p:cNvSpPr>
          <p:nvPr>
            <p:ph type="body" sz="quarter" idx="4294967295"/>
          </p:nvPr>
        </p:nvSpPr>
        <p:spPr>
          <a:xfrm>
            <a:off x="0" y="1189038"/>
            <a:ext cx="11652250" cy="5373651"/>
          </a:xfrm>
        </p:spPr>
        <p:txBody>
          <a:bodyPr/>
          <a:lstStyle/>
          <a:p>
            <a:r>
              <a:rPr lang="en-US" dirty="0"/>
              <a:t>Get Source Code from TFVC</a:t>
            </a:r>
          </a:p>
          <a:p>
            <a:r>
              <a:rPr lang="en-US" dirty="0"/>
              <a:t>NuGet Restore Packages</a:t>
            </a:r>
          </a:p>
          <a:p>
            <a:r>
              <a:rPr lang="en-US" dirty="0">
                <a:highlight>
                  <a:srgbClr val="FFFF00"/>
                </a:highlight>
              </a:rPr>
              <a:t>Build Solutions</a:t>
            </a:r>
          </a:p>
          <a:p>
            <a:r>
              <a:rPr lang="en-US" dirty="0" err="1"/>
              <a:t>SonarQube</a:t>
            </a:r>
            <a:r>
              <a:rPr lang="en-US" dirty="0"/>
              <a:t> Static Code Analysis</a:t>
            </a:r>
          </a:p>
          <a:p>
            <a:r>
              <a:rPr lang="en-US" dirty="0"/>
              <a:t>Unit Tests</a:t>
            </a:r>
          </a:p>
          <a:p>
            <a:r>
              <a:rPr lang="en-US" dirty="0"/>
              <a:t>Update Solution plugins from source control</a:t>
            </a:r>
          </a:p>
          <a:p>
            <a:r>
              <a:rPr lang="en-US" dirty="0"/>
              <a:t>CRM Solution Import into SIT Environment</a:t>
            </a:r>
          </a:p>
          <a:p>
            <a:r>
              <a:rPr lang="en-US" dirty="0"/>
              <a:t>Cucumber / Selenium Automated UI Testing</a:t>
            </a:r>
          </a:p>
        </p:txBody>
      </p:sp>
      <p:sp>
        <p:nvSpPr>
          <p:cNvPr id="2" name="Title 1">
            <a:extLst>
              <a:ext uri="{FF2B5EF4-FFF2-40B4-BE49-F238E27FC236}">
                <a16:creationId xmlns:a16="http://schemas.microsoft.com/office/drawing/2014/main" id="{0E2D0DBB-0D14-4424-970F-82107640ABFD}"/>
              </a:ext>
            </a:extLst>
          </p:cNvPr>
          <p:cNvSpPr>
            <a:spLocks noGrp="1"/>
          </p:cNvSpPr>
          <p:nvPr>
            <p:ph type="title" idx="4294967295"/>
          </p:nvPr>
        </p:nvSpPr>
        <p:spPr>
          <a:xfrm>
            <a:off x="536575" y="288925"/>
            <a:ext cx="11655425" cy="900113"/>
          </a:xfrm>
        </p:spPr>
        <p:txBody>
          <a:bodyPr/>
          <a:lstStyle/>
          <a:p>
            <a:r>
              <a:rPr lang="en-US" b="1" dirty="0"/>
              <a:t>NEW BUILD STARTED ON BUILD AGENT</a:t>
            </a:r>
          </a:p>
        </p:txBody>
      </p:sp>
    </p:spTree>
    <p:extLst>
      <p:ext uri="{BB962C8B-B14F-4D97-AF65-F5344CB8AC3E}">
        <p14:creationId xmlns:p14="http://schemas.microsoft.com/office/powerpoint/2010/main" val="293103151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70A3-E1FB-4619-BA1F-39D32FCBDF88}"/>
              </a:ext>
            </a:extLst>
          </p:cNvPr>
          <p:cNvSpPr>
            <a:spLocks noGrp="1"/>
          </p:cNvSpPr>
          <p:nvPr>
            <p:ph type="title"/>
          </p:nvPr>
        </p:nvSpPr>
        <p:spPr/>
        <p:txBody>
          <a:bodyPr/>
          <a:lstStyle/>
          <a:p>
            <a:r>
              <a:rPr lang="en-US" dirty="0"/>
              <a:t>VSTS Build Task</a:t>
            </a:r>
          </a:p>
        </p:txBody>
      </p:sp>
      <p:pic>
        <p:nvPicPr>
          <p:cNvPr id="4" name="Picture 3">
            <a:extLst>
              <a:ext uri="{FF2B5EF4-FFF2-40B4-BE49-F238E27FC236}">
                <a16:creationId xmlns:a16="http://schemas.microsoft.com/office/drawing/2014/main" id="{A8E24893-77BE-4137-8D51-8D36E8D84395}"/>
              </a:ext>
            </a:extLst>
          </p:cNvPr>
          <p:cNvPicPr>
            <a:picLocks noChangeAspect="1"/>
          </p:cNvPicPr>
          <p:nvPr/>
        </p:nvPicPr>
        <p:blipFill>
          <a:blip r:embed="rId2"/>
          <a:stretch>
            <a:fillRect/>
          </a:stretch>
        </p:blipFill>
        <p:spPr>
          <a:xfrm>
            <a:off x="269240" y="1268063"/>
            <a:ext cx="10546080" cy="4861084"/>
          </a:xfrm>
          <a:prstGeom prst="rect">
            <a:avLst/>
          </a:prstGeom>
        </p:spPr>
      </p:pic>
    </p:spTree>
    <p:extLst>
      <p:ext uri="{BB962C8B-B14F-4D97-AF65-F5344CB8AC3E}">
        <p14:creationId xmlns:p14="http://schemas.microsoft.com/office/powerpoint/2010/main" val="144804811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382A-662C-49C9-A3CA-C7DCBAAD635E}"/>
              </a:ext>
            </a:extLst>
          </p:cNvPr>
          <p:cNvSpPr>
            <a:spLocks noGrp="1"/>
          </p:cNvSpPr>
          <p:nvPr>
            <p:ph type="title"/>
          </p:nvPr>
        </p:nvSpPr>
        <p:spPr/>
        <p:txBody>
          <a:bodyPr/>
          <a:lstStyle/>
          <a:p>
            <a:r>
              <a:rPr lang="en-US" dirty="0"/>
              <a:t>VSTS Build All Projects</a:t>
            </a:r>
          </a:p>
        </p:txBody>
      </p:sp>
      <p:pic>
        <p:nvPicPr>
          <p:cNvPr id="3" name="Picture 2">
            <a:extLst>
              <a:ext uri="{FF2B5EF4-FFF2-40B4-BE49-F238E27FC236}">
                <a16:creationId xmlns:a16="http://schemas.microsoft.com/office/drawing/2014/main" id="{1D73691B-8D45-4C6F-A2D2-77B59655FF42}"/>
              </a:ext>
            </a:extLst>
          </p:cNvPr>
          <p:cNvPicPr>
            <a:picLocks noChangeAspect="1"/>
          </p:cNvPicPr>
          <p:nvPr/>
        </p:nvPicPr>
        <p:blipFill>
          <a:blip r:embed="rId2"/>
          <a:stretch>
            <a:fillRect/>
          </a:stretch>
        </p:blipFill>
        <p:spPr>
          <a:xfrm>
            <a:off x="269239" y="1324926"/>
            <a:ext cx="10734333" cy="4947857"/>
          </a:xfrm>
          <a:prstGeom prst="rect">
            <a:avLst/>
          </a:prstGeom>
        </p:spPr>
      </p:pic>
    </p:spTree>
    <p:extLst>
      <p:ext uri="{BB962C8B-B14F-4D97-AF65-F5344CB8AC3E}">
        <p14:creationId xmlns:p14="http://schemas.microsoft.com/office/powerpoint/2010/main" val="38388602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1217C5-5D79-48F3-9555-4C160FC50F07}"/>
              </a:ext>
            </a:extLst>
          </p:cNvPr>
          <p:cNvSpPr>
            <a:spLocks noGrp="1"/>
          </p:cNvSpPr>
          <p:nvPr>
            <p:ph type="body" sz="quarter" idx="10"/>
          </p:nvPr>
        </p:nvSpPr>
        <p:spPr>
          <a:xfrm>
            <a:off x="269239" y="1189177"/>
            <a:ext cx="11653523" cy="5142946"/>
          </a:xfrm>
        </p:spPr>
        <p:txBody>
          <a:bodyPr/>
          <a:lstStyle/>
          <a:p>
            <a:pPr marL="0" indent="0">
              <a:buNone/>
            </a:pPr>
            <a:r>
              <a:rPr lang="en-US" sz="1800" b="1" u="sng" dirty="0"/>
              <a:t>VSWHERE</a:t>
            </a:r>
          </a:p>
          <a:p>
            <a:pPr marL="0" indent="0">
              <a:buNone/>
            </a:pPr>
            <a:r>
              <a:rPr lang="en-US" sz="1800" dirty="0"/>
              <a:t>vswhere.exe is a single-file, native executable you can download or redistribute with your build and deployment environments to locate Visual Studio or other products installed with the new installer for Visual Studio 2017</a:t>
            </a:r>
          </a:p>
          <a:p>
            <a:pPr marL="0" indent="0">
              <a:buNone/>
            </a:pPr>
            <a:r>
              <a:rPr lang="en-US" sz="1800" dirty="0">
                <a:hlinkClick r:id="rId2"/>
              </a:rPr>
              <a:t>https://github.com/Microsoft/vswhere</a:t>
            </a:r>
            <a:endParaRPr lang="en-US" sz="1800" dirty="0"/>
          </a:p>
          <a:p>
            <a:pPr marL="0" indent="0">
              <a:buNone/>
            </a:pPr>
            <a:endParaRPr lang="en-US" sz="1800" dirty="0"/>
          </a:p>
          <a:p>
            <a:pPr marL="0" indent="0">
              <a:buNone/>
            </a:pPr>
            <a:r>
              <a:rPr lang="en-US" sz="1800" dirty="0">
                <a:highlight>
                  <a:srgbClr val="FFFF00"/>
                </a:highlight>
              </a:rPr>
              <a:t>vswhere.exe -version [15.0,16.0) -latest -format </a:t>
            </a:r>
            <a:r>
              <a:rPr lang="en-US" sz="1800" dirty="0" err="1">
                <a:highlight>
                  <a:srgbClr val="FFFF00"/>
                </a:highlight>
              </a:rPr>
              <a:t>json</a:t>
            </a:r>
            <a:endParaRPr lang="en-US" sz="1800" dirty="0">
              <a:highlight>
                <a:srgbClr val="FFFF00"/>
              </a:highlight>
            </a:endParaRPr>
          </a:p>
          <a:p>
            <a:pPr marL="0" indent="0">
              <a:buNone/>
            </a:pPr>
            <a:endParaRPr lang="en-US" sz="1800" dirty="0"/>
          </a:p>
          <a:p>
            <a:pPr marL="0" indent="0">
              <a:buNone/>
            </a:pPr>
            <a:r>
              <a:rPr lang="en-US" sz="1800" b="1" u="sng" dirty="0"/>
              <a:t>MSBUILD</a:t>
            </a:r>
          </a:p>
          <a:p>
            <a:pPr marL="0" indent="0">
              <a:buNone/>
            </a:pPr>
            <a:r>
              <a:rPr lang="en-US" sz="1800" dirty="0"/>
              <a:t>Microsoft Build Engine, better known as </a:t>
            </a:r>
            <a:r>
              <a:rPr lang="en-US" sz="1800" dirty="0" err="1"/>
              <a:t>MSBuild</a:t>
            </a:r>
            <a:r>
              <a:rPr lang="en-US" sz="1800" dirty="0"/>
              <a:t>, is a free and open-source build tool set for managed code as well as native C++ code and was part of .NET Framework. </a:t>
            </a:r>
          </a:p>
          <a:p>
            <a:pPr marL="0" indent="0">
              <a:buNone/>
            </a:pPr>
            <a:r>
              <a:rPr lang="en-US" sz="1800" dirty="0">
                <a:hlinkClick r:id="rId3"/>
              </a:rPr>
              <a:t>https://github.com/Microsoft/msbuild</a:t>
            </a:r>
            <a:endParaRPr lang="en-US" sz="1800" dirty="0"/>
          </a:p>
          <a:p>
            <a:pPr marL="0" indent="0">
              <a:buNone/>
            </a:pPr>
            <a:endParaRPr lang="en-US" sz="1800" dirty="0"/>
          </a:p>
          <a:p>
            <a:pPr marL="0" indent="0">
              <a:buNone/>
            </a:pPr>
            <a:r>
              <a:rPr lang="en-US" sz="1800" dirty="0">
                <a:highlight>
                  <a:srgbClr val="FFFF00"/>
                </a:highlight>
              </a:rPr>
              <a:t>msbuild.exe "EasyRepro-releases-v9.0\UIAutomation.sln“</a:t>
            </a:r>
            <a:r>
              <a:rPr lang="en-US" sz="1800" dirty="0"/>
              <a:t> /</a:t>
            </a:r>
            <a:r>
              <a:rPr lang="en-US" sz="1800" dirty="0" err="1"/>
              <a:t>nologo</a:t>
            </a:r>
            <a:r>
              <a:rPr lang="en-US" sz="1800" dirty="0"/>
              <a:t> /</a:t>
            </a:r>
            <a:r>
              <a:rPr lang="en-US" sz="1800" dirty="0" err="1"/>
              <a:t>nr:false</a:t>
            </a:r>
            <a:r>
              <a:rPr lang="en-US" sz="1800" dirty="0"/>
              <a:t> /</a:t>
            </a:r>
            <a:r>
              <a:rPr lang="en-US" sz="1800" dirty="0" err="1"/>
              <a:t>p:platform</a:t>
            </a:r>
            <a:r>
              <a:rPr lang="en-US" sz="1800" dirty="0"/>
              <a:t>="any </a:t>
            </a:r>
            <a:r>
              <a:rPr lang="en-US" sz="1800" dirty="0" err="1"/>
              <a:t>cpu</a:t>
            </a:r>
            <a:r>
              <a:rPr lang="en-US" sz="1800" dirty="0"/>
              <a:t>" /</a:t>
            </a:r>
            <a:r>
              <a:rPr lang="en-US" sz="1800" dirty="0" err="1"/>
              <a:t>p:configuration</a:t>
            </a:r>
            <a:r>
              <a:rPr lang="en-US" sz="1800" dirty="0"/>
              <a:t>="release" </a:t>
            </a:r>
          </a:p>
          <a:p>
            <a:pPr marL="0" indent="0">
              <a:buNone/>
            </a:pPr>
            <a:endParaRPr lang="en-US" sz="1800" dirty="0"/>
          </a:p>
          <a:p>
            <a:pPr marL="0" indent="0">
              <a:buNone/>
            </a:pPr>
            <a:r>
              <a:rPr lang="en-US" sz="1800" dirty="0">
                <a:highlight>
                  <a:srgbClr val="FFFF00"/>
                </a:highlight>
              </a:rPr>
              <a:t>msbuild.exe “Plugins\Plugins.sln”</a:t>
            </a:r>
            <a:r>
              <a:rPr lang="en-US" sz="1800" dirty="0"/>
              <a:t> /</a:t>
            </a:r>
            <a:r>
              <a:rPr lang="en-US" sz="1800" dirty="0" err="1"/>
              <a:t>nologo</a:t>
            </a:r>
            <a:r>
              <a:rPr lang="en-US" sz="1800" dirty="0"/>
              <a:t> /</a:t>
            </a:r>
            <a:r>
              <a:rPr lang="en-US" sz="1800" dirty="0" err="1"/>
              <a:t>nr:false</a:t>
            </a:r>
            <a:r>
              <a:rPr lang="en-US" sz="1800" dirty="0"/>
              <a:t> /</a:t>
            </a:r>
            <a:r>
              <a:rPr lang="en-US" sz="1800" dirty="0" err="1"/>
              <a:t>p:platform</a:t>
            </a:r>
            <a:r>
              <a:rPr lang="en-US" sz="1800" dirty="0"/>
              <a:t>="any </a:t>
            </a:r>
            <a:r>
              <a:rPr lang="en-US" sz="1800" dirty="0" err="1"/>
              <a:t>cpu</a:t>
            </a:r>
            <a:r>
              <a:rPr lang="en-US" sz="1800" dirty="0"/>
              <a:t>" /</a:t>
            </a:r>
            <a:r>
              <a:rPr lang="en-US" sz="1800" dirty="0" err="1"/>
              <a:t>p:configuration</a:t>
            </a:r>
            <a:r>
              <a:rPr lang="en-US" sz="1800" dirty="0"/>
              <a:t>="release" </a:t>
            </a:r>
          </a:p>
          <a:p>
            <a:endParaRPr lang="en-US" sz="1800" dirty="0"/>
          </a:p>
        </p:txBody>
      </p:sp>
      <p:sp>
        <p:nvSpPr>
          <p:cNvPr id="2" name="Title 1">
            <a:extLst>
              <a:ext uri="{FF2B5EF4-FFF2-40B4-BE49-F238E27FC236}">
                <a16:creationId xmlns:a16="http://schemas.microsoft.com/office/drawing/2014/main" id="{5B9F10EA-22CF-436A-ABD7-C432E5C95884}"/>
              </a:ext>
            </a:extLst>
          </p:cNvPr>
          <p:cNvSpPr>
            <a:spLocks noGrp="1"/>
          </p:cNvSpPr>
          <p:nvPr>
            <p:ph type="title"/>
          </p:nvPr>
        </p:nvSpPr>
        <p:spPr/>
        <p:txBody>
          <a:bodyPr/>
          <a:lstStyle/>
          <a:p>
            <a:r>
              <a:rPr lang="en-US" dirty="0"/>
              <a:t>Command Line : Build Projects</a:t>
            </a:r>
          </a:p>
        </p:txBody>
      </p:sp>
    </p:spTree>
    <p:extLst>
      <p:ext uri="{BB962C8B-B14F-4D97-AF65-F5344CB8AC3E}">
        <p14:creationId xmlns:p14="http://schemas.microsoft.com/office/powerpoint/2010/main" val="269656078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4F6640-909F-4CB0-B250-C16DE5590D84}"/>
              </a:ext>
            </a:extLst>
          </p:cNvPr>
          <p:cNvSpPr>
            <a:spLocks noGrp="1"/>
          </p:cNvSpPr>
          <p:nvPr>
            <p:ph type="body" sz="quarter" idx="4294967295"/>
          </p:nvPr>
        </p:nvSpPr>
        <p:spPr>
          <a:xfrm>
            <a:off x="0" y="1189038"/>
            <a:ext cx="11652250" cy="5373651"/>
          </a:xfrm>
        </p:spPr>
        <p:txBody>
          <a:bodyPr/>
          <a:lstStyle/>
          <a:p>
            <a:r>
              <a:rPr lang="en-US" dirty="0"/>
              <a:t>Get Source Code from TFVC</a:t>
            </a:r>
          </a:p>
          <a:p>
            <a:r>
              <a:rPr lang="en-US" dirty="0"/>
              <a:t>NuGet Restore Packages</a:t>
            </a:r>
          </a:p>
          <a:p>
            <a:r>
              <a:rPr lang="en-US" dirty="0"/>
              <a:t>Build Solutions</a:t>
            </a:r>
          </a:p>
          <a:p>
            <a:r>
              <a:rPr lang="en-US" dirty="0" err="1">
                <a:highlight>
                  <a:srgbClr val="FFFF00"/>
                </a:highlight>
              </a:rPr>
              <a:t>SonarQube</a:t>
            </a:r>
            <a:r>
              <a:rPr lang="en-US" dirty="0">
                <a:highlight>
                  <a:srgbClr val="FFFF00"/>
                </a:highlight>
              </a:rPr>
              <a:t> Static Code Analysis</a:t>
            </a:r>
          </a:p>
          <a:p>
            <a:r>
              <a:rPr lang="en-US" dirty="0"/>
              <a:t>Unit Tests</a:t>
            </a:r>
          </a:p>
          <a:p>
            <a:r>
              <a:rPr lang="en-US" dirty="0"/>
              <a:t>Update Solution plugins from source control</a:t>
            </a:r>
          </a:p>
          <a:p>
            <a:r>
              <a:rPr lang="en-US" dirty="0"/>
              <a:t>CRM Solution Import into SIT Environment</a:t>
            </a:r>
          </a:p>
          <a:p>
            <a:r>
              <a:rPr lang="en-US" dirty="0"/>
              <a:t>Cucumber / Selenium Automated UI Testing</a:t>
            </a:r>
          </a:p>
        </p:txBody>
      </p:sp>
      <p:sp>
        <p:nvSpPr>
          <p:cNvPr id="2" name="Title 1">
            <a:extLst>
              <a:ext uri="{FF2B5EF4-FFF2-40B4-BE49-F238E27FC236}">
                <a16:creationId xmlns:a16="http://schemas.microsoft.com/office/drawing/2014/main" id="{0E2D0DBB-0D14-4424-970F-82107640ABFD}"/>
              </a:ext>
            </a:extLst>
          </p:cNvPr>
          <p:cNvSpPr>
            <a:spLocks noGrp="1"/>
          </p:cNvSpPr>
          <p:nvPr>
            <p:ph type="title" idx="4294967295"/>
          </p:nvPr>
        </p:nvSpPr>
        <p:spPr>
          <a:xfrm>
            <a:off x="536575" y="288925"/>
            <a:ext cx="11655425" cy="900113"/>
          </a:xfrm>
        </p:spPr>
        <p:txBody>
          <a:bodyPr/>
          <a:lstStyle/>
          <a:p>
            <a:r>
              <a:rPr lang="en-US" b="1" dirty="0"/>
              <a:t>NEW BUILD STARTED ON BUILD AGENT</a:t>
            </a:r>
          </a:p>
        </p:txBody>
      </p:sp>
    </p:spTree>
    <p:extLst>
      <p:ext uri="{BB962C8B-B14F-4D97-AF65-F5344CB8AC3E}">
        <p14:creationId xmlns:p14="http://schemas.microsoft.com/office/powerpoint/2010/main" val="53967025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7F89CD2-03D8-4A6B-9BCB-2B72FDD75F3E}"/>
              </a:ext>
            </a:extLst>
          </p:cNvPr>
          <p:cNvSpPr>
            <a:spLocks noGrp="1" noChangeArrowheads="1"/>
          </p:cNvSpPr>
          <p:nvPr>
            <p:ph type="title"/>
          </p:nvPr>
        </p:nvSpPr>
        <p:spPr bwMode="auto">
          <a:xfrm>
            <a:off x="269240" y="434644"/>
            <a:ext cx="8395825"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r>
              <a:rPr lang="fr-FR" sz="4400" dirty="0" err="1"/>
              <a:t>SonarQube</a:t>
            </a:r>
            <a:r>
              <a:rPr lang="fr-FR" sz="4400" dirty="0"/>
              <a:t> – </a:t>
            </a:r>
            <a:r>
              <a:rPr lang="fr-FR" sz="4400" dirty="0" err="1"/>
              <a:t>Build</a:t>
            </a:r>
            <a:r>
              <a:rPr lang="fr-FR" sz="4400" dirty="0"/>
              <a:t> Server </a:t>
            </a:r>
            <a:r>
              <a:rPr lang="fr-FR" sz="4400" dirty="0" err="1"/>
              <a:t>Analysis</a:t>
            </a:r>
            <a:endParaRPr lang="en-US" sz="4400" dirty="0"/>
          </a:p>
        </p:txBody>
      </p:sp>
      <p:sp>
        <p:nvSpPr>
          <p:cNvPr id="7" name="Rectangle 4">
            <a:extLst>
              <a:ext uri="{FF2B5EF4-FFF2-40B4-BE49-F238E27FC236}">
                <a16:creationId xmlns:a16="http://schemas.microsoft.com/office/drawing/2014/main" id="{20C220CE-AD70-4C94-AF76-DB2BE9115912}"/>
              </a:ext>
            </a:extLst>
          </p:cNvPr>
          <p:cNvSpPr>
            <a:spLocks noGrp="1" noChangeArrowheads="1"/>
          </p:cNvSpPr>
          <p:nvPr>
            <p:ph type="body" sz="quarter" idx="10"/>
          </p:nvPr>
        </p:nvSpPr>
        <p:spPr bwMode="auto">
          <a:xfrm>
            <a:off x="269240" y="1134964"/>
            <a:ext cx="746037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lvl="0" indent="0" defTabSz="914400" eaLnBrk="0" fontAlgn="base" hangingPunct="0">
              <a:lnSpc>
                <a:spcPct val="100000"/>
              </a:lnSpc>
              <a:spcBef>
                <a:spcPct val="0"/>
              </a:spcBef>
              <a:spcAft>
                <a:spcPct val="0"/>
              </a:spcAft>
              <a:buSzTx/>
              <a:buNone/>
            </a:pPr>
            <a:r>
              <a:rPr kumimoji="0" lang="en-US" altLang="en-US" sz="2800" b="0" i="0" u="none" strike="noStrike" cap="none" normalizeH="0" baseline="0" dirty="0">
                <a:ln>
                  <a:noFill/>
                </a:ln>
                <a:solidFill>
                  <a:schemeClr val="tx1"/>
                </a:solidFill>
                <a:effectLst/>
                <a:latin typeface="Arial" panose="020B0604020202020204" pitchFamily="34" charset="0"/>
              </a:rPr>
              <a:t>Continuous Code Inspection against your rules</a:t>
            </a:r>
          </a:p>
        </p:txBody>
      </p:sp>
      <p:pic>
        <p:nvPicPr>
          <p:cNvPr id="11268" name="Picture 4" descr="overall health">
            <a:extLst>
              <a:ext uri="{FF2B5EF4-FFF2-40B4-BE49-F238E27FC236}">
                <a16:creationId xmlns:a16="http://schemas.microsoft.com/office/drawing/2014/main" id="{D617A32A-700B-47FE-ADCF-E0D9BD115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0" y="2087662"/>
            <a:ext cx="6381750" cy="448627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pull request">
            <a:extLst>
              <a:ext uri="{FF2B5EF4-FFF2-40B4-BE49-F238E27FC236}">
                <a16:creationId xmlns:a16="http://schemas.microsoft.com/office/drawing/2014/main" id="{E80CD283-A89D-43E4-BE25-04EAE9B37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2661"/>
            <a:ext cx="6381750" cy="420052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quality gate">
            <a:extLst>
              <a:ext uri="{FF2B5EF4-FFF2-40B4-BE49-F238E27FC236}">
                <a16:creationId xmlns:a16="http://schemas.microsoft.com/office/drawing/2014/main" id="{3D2B2A61-1F95-4560-9F58-DE744685C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8856" y="-16259"/>
            <a:ext cx="5314201" cy="2809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9D74B28-E991-4CC4-A835-1C88260D49F4}"/>
              </a:ext>
            </a:extLst>
          </p:cNvPr>
          <p:cNvPicPr>
            <a:picLocks noChangeAspect="1"/>
          </p:cNvPicPr>
          <p:nvPr/>
        </p:nvPicPr>
        <p:blipFill>
          <a:blip r:embed="rId5"/>
          <a:stretch>
            <a:fillRect/>
          </a:stretch>
        </p:blipFill>
        <p:spPr>
          <a:xfrm>
            <a:off x="3593303" y="5065289"/>
            <a:ext cx="6032810" cy="1797142"/>
          </a:xfrm>
          <a:prstGeom prst="rect">
            <a:avLst/>
          </a:prstGeom>
        </p:spPr>
      </p:pic>
      <p:sp>
        <p:nvSpPr>
          <p:cNvPr id="3" name="Rectangle 2">
            <a:extLst>
              <a:ext uri="{FF2B5EF4-FFF2-40B4-BE49-F238E27FC236}">
                <a16:creationId xmlns:a16="http://schemas.microsoft.com/office/drawing/2014/main" id="{0E5BCC87-7DCB-4131-98A9-D49E36418E59}"/>
              </a:ext>
            </a:extLst>
          </p:cNvPr>
          <p:cNvSpPr/>
          <p:nvPr/>
        </p:nvSpPr>
        <p:spPr>
          <a:xfrm>
            <a:off x="269240" y="1769590"/>
            <a:ext cx="3288336" cy="707886"/>
          </a:xfrm>
          <a:prstGeom prst="rect">
            <a:avLst/>
          </a:prstGeom>
        </p:spPr>
        <p:txBody>
          <a:bodyPr wrap="none">
            <a:spAutoFit/>
          </a:bodyPr>
          <a:lstStyle/>
          <a:p>
            <a:r>
              <a:rPr lang="en-US" sz="2000" dirty="0">
                <a:hlinkClick r:id="rId6"/>
              </a:rPr>
              <a:t>https://www.sonarqube.org/</a:t>
            </a:r>
            <a:endParaRPr lang="en-US" sz="2000" dirty="0"/>
          </a:p>
          <a:p>
            <a:endParaRPr lang="en-US" sz="2000" dirty="0"/>
          </a:p>
        </p:txBody>
      </p:sp>
      <p:sp>
        <p:nvSpPr>
          <p:cNvPr id="4" name="Rectangle 3">
            <a:extLst>
              <a:ext uri="{FF2B5EF4-FFF2-40B4-BE49-F238E27FC236}">
                <a16:creationId xmlns:a16="http://schemas.microsoft.com/office/drawing/2014/main" id="{40FBB478-8330-485B-A055-8B557CA3C9C1}"/>
              </a:ext>
            </a:extLst>
          </p:cNvPr>
          <p:cNvSpPr/>
          <p:nvPr/>
        </p:nvSpPr>
        <p:spPr>
          <a:xfrm>
            <a:off x="4165851" y="1756744"/>
            <a:ext cx="5032211" cy="646331"/>
          </a:xfrm>
          <a:prstGeom prst="rect">
            <a:avLst/>
          </a:prstGeom>
        </p:spPr>
        <p:txBody>
          <a:bodyPr wrap="none">
            <a:spAutoFit/>
          </a:bodyPr>
          <a:lstStyle/>
          <a:p>
            <a:r>
              <a:rPr lang="en-US" dirty="0">
                <a:hlinkClick r:id="rId7"/>
              </a:rPr>
              <a:t>https://www.sonarsource.com/plans-and-pricing</a:t>
            </a:r>
            <a:endParaRPr lang="en-US" dirty="0"/>
          </a:p>
          <a:p>
            <a:endParaRPr lang="en-US" dirty="0"/>
          </a:p>
        </p:txBody>
      </p:sp>
    </p:spTree>
    <p:extLst>
      <p:ext uri="{BB962C8B-B14F-4D97-AF65-F5344CB8AC3E}">
        <p14:creationId xmlns:p14="http://schemas.microsoft.com/office/powerpoint/2010/main" val="350400130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3D079-642A-412F-A7FA-1233DE89D310}"/>
              </a:ext>
            </a:extLst>
          </p:cNvPr>
          <p:cNvSpPr>
            <a:spLocks noGrp="1"/>
          </p:cNvSpPr>
          <p:nvPr>
            <p:ph type="title"/>
          </p:nvPr>
        </p:nvSpPr>
        <p:spPr/>
        <p:txBody>
          <a:bodyPr/>
          <a:lstStyle/>
          <a:p>
            <a:r>
              <a:rPr lang="en-US" dirty="0"/>
              <a:t>VSTS </a:t>
            </a:r>
            <a:r>
              <a:rPr lang="en-US" dirty="0" err="1"/>
              <a:t>SonarQube</a:t>
            </a:r>
            <a:r>
              <a:rPr lang="en-US" dirty="0"/>
              <a:t> Extension</a:t>
            </a:r>
          </a:p>
        </p:txBody>
      </p:sp>
      <p:sp>
        <p:nvSpPr>
          <p:cNvPr id="6" name="Rectangle 5">
            <a:extLst>
              <a:ext uri="{FF2B5EF4-FFF2-40B4-BE49-F238E27FC236}">
                <a16:creationId xmlns:a16="http://schemas.microsoft.com/office/drawing/2014/main" id="{279CC871-A54F-4781-8118-075371AC661F}"/>
              </a:ext>
            </a:extLst>
          </p:cNvPr>
          <p:cNvSpPr/>
          <p:nvPr/>
        </p:nvSpPr>
        <p:spPr>
          <a:xfrm>
            <a:off x="204216" y="5958763"/>
            <a:ext cx="9144000" cy="646331"/>
          </a:xfrm>
          <a:prstGeom prst="rect">
            <a:avLst/>
          </a:prstGeom>
        </p:spPr>
        <p:txBody>
          <a:bodyPr wrap="square">
            <a:spAutoFit/>
          </a:bodyPr>
          <a:lstStyle/>
          <a:p>
            <a:r>
              <a:rPr lang="en-US" dirty="0">
                <a:hlinkClick r:id="rId2"/>
              </a:rPr>
              <a:t>https://marketplace.visualstudio.com/items?itemName=SonarSource.sonarqube</a:t>
            </a:r>
            <a:endParaRPr lang="en-US" dirty="0"/>
          </a:p>
          <a:p>
            <a:endParaRPr lang="en-US" dirty="0"/>
          </a:p>
        </p:txBody>
      </p:sp>
      <p:pic>
        <p:nvPicPr>
          <p:cNvPr id="7" name="Picture 6">
            <a:extLst>
              <a:ext uri="{FF2B5EF4-FFF2-40B4-BE49-F238E27FC236}">
                <a16:creationId xmlns:a16="http://schemas.microsoft.com/office/drawing/2014/main" id="{901379F3-84FA-4246-AE74-E14ED41CA913}"/>
              </a:ext>
            </a:extLst>
          </p:cNvPr>
          <p:cNvPicPr>
            <a:picLocks noChangeAspect="1"/>
          </p:cNvPicPr>
          <p:nvPr/>
        </p:nvPicPr>
        <p:blipFill>
          <a:blip r:embed="rId3"/>
          <a:stretch>
            <a:fillRect/>
          </a:stretch>
        </p:blipFill>
        <p:spPr>
          <a:xfrm>
            <a:off x="269240" y="1338929"/>
            <a:ext cx="9751740" cy="4494943"/>
          </a:xfrm>
          <a:prstGeom prst="rect">
            <a:avLst/>
          </a:prstGeom>
        </p:spPr>
      </p:pic>
    </p:spTree>
    <p:extLst>
      <p:ext uri="{BB962C8B-B14F-4D97-AF65-F5344CB8AC3E}">
        <p14:creationId xmlns:p14="http://schemas.microsoft.com/office/powerpoint/2010/main" val="139137357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6F3A74-8D31-4085-8689-D2DEB0446BF5}"/>
              </a:ext>
            </a:extLst>
          </p:cNvPr>
          <p:cNvSpPr>
            <a:spLocks noGrp="1"/>
          </p:cNvSpPr>
          <p:nvPr>
            <p:ph type="title"/>
          </p:nvPr>
        </p:nvSpPr>
        <p:spPr/>
        <p:txBody>
          <a:bodyPr/>
          <a:lstStyle/>
          <a:p>
            <a:r>
              <a:rPr lang="en-US" dirty="0"/>
              <a:t>VSTS </a:t>
            </a:r>
            <a:r>
              <a:rPr lang="en-US" dirty="0" err="1"/>
              <a:t>SonarQube</a:t>
            </a:r>
            <a:r>
              <a:rPr lang="en-US" dirty="0"/>
              <a:t> Code Analysis</a:t>
            </a:r>
          </a:p>
        </p:txBody>
      </p:sp>
      <p:pic>
        <p:nvPicPr>
          <p:cNvPr id="3" name="Picture 2">
            <a:extLst>
              <a:ext uri="{FF2B5EF4-FFF2-40B4-BE49-F238E27FC236}">
                <a16:creationId xmlns:a16="http://schemas.microsoft.com/office/drawing/2014/main" id="{5E2FF888-C293-4DB8-AA36-33EAFE40C2B7}"/>
              </a:ext>
            </a:extLst>
          </p:cNvPr>
          <p:cNvPicPr>
            <a:picLocks noChangeAspect="1"/>
          </p:cNvPicPr>
          <p:nvPr/>
        </p:nvPicPr>
        <p:blipFill>
          <a:blip r:embed="rId2"/>
          <a:stretch>
            <a:fillRect/>
          </a:stretch>
        </p:blipFill>
        <p:spPr>
          <a:xfrm>
            <a:off x="269241" y="1003441"/>
            <a:ext cx="11655840" cy="5662151"/>
          </a:xfrm>
          <a:prstGeom prst="rect">
            <a:avLst/>
          </a:prstGeom>
        </p:spPr>
      </p:pic>
      <p:sp>
        <p:nvSpPr>
          <p:cNvPr id="6" name="Rectangle 5">
            <a:extLst>
              <a:ext uri="{FF2B5EF4-FFF2-40B4-BE49-F238E27FC236}">
                <a16:creationId xmlns:a16="http://schemas.microsoft.com/office/drawing/2014/main" id="{74D027D5-89FB-454B-94F2-872CF574370C}"/>
              </a:ext>
            </a:extLst>
          </p:cNvPr>
          <p:cNvSpPr/>
          <p:nvPr/>
        </p:nvSpPr>
        <p:spPr bwMode="auto">
          <a:xfrm>
            <a:off x="999837" y="3949772"/>
            <a:ext cx="2353586" cy="246490"/>
          </a:xfrm>
          <a:prstGeom prst="rect">
            <a:avLst/>
          </a:prstGeom>
          <a:solidFill>
            <a:srgbClr val="FFFF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16C58AD-3E1B-45B8-B950-119BE4D901F7}"/>
              </a:ext>
            </a:extLst>
          </p:cNvPr>
          <p:cNvSpPr/>
          <p:nvPr/>
        </p:nvSpPr>
        <p:spPr bwMode="auto">
          <a:xfrm>
            <a:off x="1116379" y="4568337"/>
            <a:ext cx="2353586" cy="246490"/>
          </a:xfrm>
          <a:prstGeom prst="rect">
            <a:avLst/>
          </a:prstGeom>
          <a:solidFill>
            <a:srgbClr val="FFFF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A9E6DE57-0D78-4707-8959-BE196285CB43}"/>
              </a:ext>
            </a:extLst>
          </p:cNvPr>
          <p:cNvSpPr/>
          <p:nvPr/>
        </p:nvSpPr>
        <p:spPr bwMode="auto">
          <a:xfrm>
            <a:off x="1116379" y="4875154"/>
            <a:ext cx="2353586" cy="246490"/>
          </a:xfrm>
          <a:prstGeom prst="rect">
            <a:avLst/>
          </a:prstGeom>
          <a:solidFill>
            <a:srgbClr val="FFFF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2678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E64E59-379E-4074-96A7-D50152089FE5}"/>
              </a:ext>
            </a:extLst>
          </p:cNvPr>
          <p:cNvGrpSpPr/>
          <p:nvPr/>
        </p:nvGrpSpPr>
        <p:grpSpPr>
          <a:xfrm>
            <a:off x="2880359" y="448056"/>
            <a:ext cx="6476999" cy="3498756"/>
            <a:chOff x="2675313" y="1682628"/>
            <a:chExt cx="7775170" cy="4665740"/>
          </a:xfrm>
        </p:grpSpPr>
        <p:pic>
          <p:nvPicPr>
            <p:cNvPr id="1026" name="Picture 2" descr="Image result for kaizen">
              <a:extLst>
                <a:ext uri="{FF2B5EF4-FFF2-40B4-BE49-F238E27FC236}">
                  <a16:creationId xmlns:a16="http://schemas.microsoft.com/office/drawing/2014/main" id="{39AECFC8-D3CC-4F24-9611-64349CB4E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313" y="1682628"/>
              <a:ext cx="7775170" cy="38875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B773A0A-4D39-4C0F-BD1B-A7975CA1F45A}"/>
                </a:ext>
              </a:extLst>
            </p:cNvPr>
            <p:cNvSpPr txBox="1"/>
            <p:nvPr/>
          </p:nvSpPr>
          <p:spPr>
            <a:xfrm>
              <a:off x="3136337" y="5510832"/>
              <a:ext cx="2175495" cy="83728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CHANGE</a:t>
              </a:r>
            </a:p>
          </p:txBody>
        </p:sp>
        <p:sp>
          <p:nvSpPr>
            <p:cNvPr id="8" name="TextBox 7">
              <a:extLst>
                <a:ext uri="{FF2B5EF4-FFF2-40B4-BE49-F238E27FC236}">
                  <a16:creationId xmlns:a16="http://schemas.microsoft.com/office/drawing/2014/main" id="{087504AE-F4AF-4C12-A284-F83917EF9B02}"/>
                </a:ext>
              </a:extLst>
            </p:cNvPr>
            <p:cNvSpPr txBox="1"/>
            <p:nvPr/>
          </p:nvSpPr>
          <p:spPr>
            <a:xfrm>
              <a:off x="7450184" y="5511085"/>
              <a:ext cx="1686888" cy="83728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GOOD</a:t>
              </a:r>
            </a:p>
          </p:txBody>
        </p:sp>
      </p:grpSp>
      <p:sp>
        <p:nvSpPr>
          <p:cNvPr id="9" name="Rectangle 8">
            <a:extLst>
              <a:ext uri="{FF2B5EF4-FFF2-40B4-BE49-F238E27FC236}">
                <a16:creationId xmlns:a16="http://schemas.microsoft.com/office/drawing/2014/main" id="{C07CC460-1AB2-4906-AA58-15DB7E70F491}"/>
              </a:ext>
            </a:extLst>
          </p:cNvPr>
          <p:cNvSpPr/>
          <p:nvPr/>
        </p:nvSpPr>
        <p:spPr>
          <a:xfrm>
            <a:off x="460088" y="4233441"/>
            <a:ext cx="11550315" cy="2000548"/>
          </a:xfrm>
          <a:prstGeom prst="rect">
            <a:avLst/>
          </a:prstGeom>
        </p:spPr>
        <p:txBody>
          <a:bodyPr wrap="square">
            <a:spAutoFit/>
          </a:bodyPr>
          <a:lstStyle/>
          <a:p>
            <a:r>
              <a:rPr lang="en-US" sz="2800" b="1" dirty="0">
                <a:solidFill>
                  <a:srgbClr val="222222"/>
                </a:solidFill>
                <a:latin typeface="Roboto"/>
              </a:rPr>
              <a:t>Kaizen</a:t>
            </a:r>
            <a:r>
              <a:rPr lang="en-US" sz="2400" dirty="0">
                <a:solidFill>
                  <a:srgbClr val="222222"/>
                </a:solidFill>
                <a:latin typeface="Roboto"/>
              </a:rPr>
              <a:t>, also known as </a:t>
            </a:r>
            <a:r>
              <a:rPr lang="en-US" sz="2400" b="1" dirty="0">
                <a:solidFill>
                  <a:srgbClr val="222222"/>
                </a:solidFill>
                <a:latin typeface="Roboto"/>
              </a:rPr>
              <a:t>continuous improvement</a:t>
            </a:r>
            <a:r>
              <a:rPr lang="en-US" sz="2400" dirty="0">
                <a:solidFill>
                  <a:srgbClr val="222222"/>
                </a:solidFill>
                <a:latin typeface="Roboto"/>
              </a:rPr>
              <a:t>, an approach to </a:t>
            </a:r>
            <a:r>
              <a:rPr lang="en-US" sz="2400" dirty="0">
                <a:solidFill>
                  <a:srgbClr val="222222"/>
                </a:solidFill>
                <a:highlight>
                  <a:srgbClr val="FFFF00"/>
                </a:highlight>
                <a:latin typeface="Roboto"/>
              </a:rPr>
              <a:t>systematically seek and achieve small, incremental changes in processes in order to improve efficiency and quality</a:t>
            </a:r>
            <a:r>
              <a:rPr lang="en-US" sz="2400" dirty="0">
                <a:solidFill>
                  <a:srgbClr val="222222"/>
                </a:solidFill>
                <a:latin typeface="Roboto"/>
              </a:rPr>
              <a:t>. </a:t>
            </a:r>
            <a:r>
              <a:rPr lang="en-US" sz="2400" dirty="0">
                <a:solidFill>
                  <a:srgbClr val="222222"/>
                </a:solidFill>
                <a:highlight>
                  <a:srgbClr val="00FF00"/>
                </a:highlight>
                <a:latin typeface="Roboto"/>
              </a:rPr>
              <a:t>C</a:t>
            </a:r>
            <a:r>
              <a:rPr lang="en-US" sz="2400" dirty="0">
                <a:highlight>
                  <a:srgbClr val="00FF00"/>
                </a:highlight>
              </a:rPr>
              <a:t>ontinuous improvement is the responsibility of every worker</a:t>
            </a:r>
            <a:r>
              <a:rPr lang="en-US" sz="2400" dirty="0"/>
              <a:t>, not just a selected few. Kaizen can be roughly translated from Japanese to mean "good change."</a:t>
            </a:r>
          </a:p>
        </p:txBody>
      </p:sp>
    </p:spTree>
    <p:extLst>
      <p:ext uri="{BB962C8B-B14F-4D97-AF65-F5344CB8AC3E}">
        <p14:creationId xmlns:p14="http://schemas.microsoft.com/office/powerpoint/2010/main" val="29854716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3CD5-95F6-4A52-ACFE-40CCB958F8E2}"/>
              </a:ext>
            </a:extLst>
          </p:cNvPr>
          <p:cNvSpPr>
            <a:spLocks noGrp="1"/>
          </p:cNvSpPr>
          <p:nvPr>
            <p:ph type="title"/>
          </p:nvPr>
        </p:nvSpPr>
        <p:spPr/>
        <p:txBody>
          <a:bodyPr/>
          <a:lstStyle/>
          <a:p>
            <a:r>
              <a:rPr lang="en-US" dirty="0" err="1"/>
              <a:t>SonarQube</a:t>
            </a:r>
            <a:r>
              <a:rPr lang="en-US" dirty="0"/>
              <a:t> Service Endpoint in VSTS</a:t>
            </a:r>
          </a:p>
        </p:txBody>
      </p:sp>
      <p:pic>
        <p:nvPicPr>
          <p:cNvPr id="3" name="Picture 2">
            <a:extLst>
              <a:ext uri="{FF2B5EF4-FFF2-40B4-BE49-F238E27FC236}">
                <a16:creationId xmlns:a16="http://schemas.microsoft.com/office/drawing/2014/main" id="{276AC9F9-8ECF-4C89-8169-F12177B5406F}"/>
              </a:ext>
            </a:extLst>
          </p:cNvPr>
          <p:cNvPicPr>
            <a:picLocks noChangeAspect="1"/>
          </p:cNvPicPr>
          <p:nvPr/>
        </p:nvPicPr>
        <p:blipFill>
          <a:blip r:embed="rId2"/>
          <a:stretch>
            <a:fillRect/>
          </a:stretch>
        </p:blipFill>
        <p:spPr>
          <a:xfrm>
            <a:off x="337615" y="1256072"/>
            <a:ext cx="11103302" cy="5395428"/>
          </a:xfrm>
          <a:prstGeom prst="rect">
            <a:avLst/>
          </a:prstGeom>
        </p:spPr>
      </p:pic>
    </p:spTree>
    <p:extLst>
      <p:ext uri="{BB962C8B-B14F-4D97-AF65-F5344CB8AC3E}">
        <p14:creationId xmlns:p14="http://schemas.microsoft.com/office/powerpoint/2010/main" val="136573587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8C7CFD-A879-4947-9C85-4BDC6F989BBF}"/>
              </a:ext>
            </a:extLst>
          </p:cNvPr>
          <p:cNvSpPr>
            <a:spLocks noGrp="1"/>
          </p:cNvSpPr>
          <p:nvPr>
            <p:ph type="body" sz="quarter" idx="10"/>
          </p:nvPr>
        </p:nvSpPr>
        <p:spPr>
          <a:xfrm>
            <a:off x="269239" y="1189177"/>
            <a:ext cx="11653523" cy="3397853"/>
          </a:xfrm>
        </p:spPr>
        <p:txBody>
          <a:bodyPr/>
          <a:lstStyle/>
          <a:p>
            <a:pPr marL="0" lvl="0" indent="0" defTabSz="914400" eaLnBrk="0" fontAlgn="base" hangingPunct="0">
              <a:lnSpc>
                <a:spcPct val="100000"/>
              </a:lnSpc>
              <a:spcBef>
                <a:spcPct val="0"/>
              </a:spcBef>
              <a:spcAft>
                <a:spcPct val="0"/>
              </a:spcAft>
              <a:buSzTx/>
              <a:buNone/>
            </a:pPr>
            <a:r>
              <a:rPr lang="en-US" altLang="en-US" sz="2800" dirty="0">
                <a:solidFill>
                  <a:srgbClr val="000000"/>
                </a:solidFill>
                <a:latin typeface="Consolas" panose="020B0609020204030204" pitchFamily="49" charset="0"/>
              </a:rPr>
              <a:t>SonarScanner.MSBuild.exe begin /</a:t>
            </a:r>
            <a:r>
              <a:rPr lang="en-US" altLang="en-US" sz="2800" dirty="0" err="1">
                <a:solidFill>
                  <a:srgbClr val="000000"/>
                </a:solidFill>
                <a:latin typeface="Consolas" panose="020B0609020204030204" pitchFamily="49" charset="0"/>
              </a:rPr>
              <a:t>k:</a:t>
            </a:r>
            <a:r>
              <a:rPr lang="en-US" altLang="en-US" sz="2800" dirty="0" err="1">
                <a:solidFill>
                  <a:srgbClr val="003366"/>
                </a:solidFill>
                <a:latin typeface="Consolas" panose="020B0609020204030204" pitchFamily="49" charset="0"/>
              </a:rPr>
              <a:t>"project-key</a:t>
            </a:r>
            <a:r>
              <a:rPr lang="en-US" altLang="en-US" sz="2800" dirty="0">
                <a:solidFill>
                  <a:srgbClr val="003366"/>
                </a:solidFill>
                <a:latin typeface="Consolas" panose="020B0609020204030204" pitchFamily="49" charset="0"/>
              </a:rPr>
              <a:t>“</a:t>
            </a:r>
          </a:p>
          <a:p>
            <a:pPr marL="0" lvl="0" indent="0" defTabSz="914400" eaLnBrk="0" fontAlgn="base" hangingPunct="0">
              <a:lnSpc>
                <a:spcPct val="100000"/>
              </a:lnSpc>
              <a:spcBef>
                <a:spcPct val="0"/>
              </a:spcBef>
              <a:spcAft>
                <a:spcPct val="0"/>
              </a:spcAft>
              <a:buSzTx/>
              <a:buNone/>
            </a:pPr>
            <a:endParaRPr lang="en-US" altLang="en-US" sz="2000" dirty="0">
              <a:solidFill>
                <a:schemeClr val="tx1"/>
              </a:solidFill>
            </a:endParaRPr>
          </a:p>
          <a:p>
            <a:pPr marL="0" lvl="0" indent="0" defTabSz="914400" eaLnBrk="0" fontAlgn="base" hangingPunct="0">
              <a:lnSpc>
                <a:spcPct val="100000"/>
              </a:lnSpc>
              <a:spcBef>
                <a:spcPct val="0"/>
              </a:spcBef>
              <a:spcAft>
                <a:spcPct val="0"/>
              </a:spcAft>
              <a:buSzTx/>
              <a:buNone/>
            </a:pPr>
            <a:r>
              <a:rPr lang="en-US" altLang="en-US" sz="2800" dirty="0">
                <a:solidFill>
                  <a:srgbClr val="000000"/>
                </a:solidFill>
                <a:latin typeface="Consolas" panose="020B0609020204030204" pitchFamily="49" charset="0"/>
              </a:rPr>
              <a:t>MSBuild.exe /</a:t>
            </a:r>
            <a:r>
              <a:rPr lang="en-US" altLang="en-US" sz="2800" dirty="0" err="1">
                <a:solidFill>
                  <a:srgbClr val="000000"/>
                </a:solidFill>
                <a:latin typeface="Consolas" panose="020B0609020204030204" pitchFamily="49" charset="0"/>
              </a:rPr>
              <a:t>t:Rebuild</a:t>
            </a:r>
            <a:endParaRPr lang="en-US" altLang="en-US" sz="2800" dirty="0">
              <a:solidFill>
                <a:srgbClr val="000000"/>
              </a:solidFill>
              <a:latin typeface="Consolas" panose="020B0609020204030204" pitchFamily="49" charset="0"/>
            </a:endParaRPr>
          </a:p>
          <a:p>
            <a:pPr marL="0" lvl="0" indent="0" defTabSz="914400" eaLnBrk="0" fontAlgn="base" hangingPunct="0">
              <a:lnSpc>
                <a:spcPct val="100000"/>
              </a:lnSpc>
              <a:spcBef>
                <a:spcPct val="0"/>
              </a:spcBef>
              <a:spcAft>
                <a:spcPct val="0"/>
              </a:spcAft>
              <a:buSzTx/>
              <a:buNone/>
            </a:pPr>
            <a:endParaRPr lang="en-US" altLang="en-US" sz="2000" dirty="0">
              <a:solidFill>
                <a:schemeClr val="tx1"/>
              </a:solidFill>
            </a:endParaRPr>
          </a:p>
          <a:p>
            <a:pPr marL="0" lvl="0" indent="0" defTabSz="914400" eaLnBrk="0" fontAlgn="base" hangingPunct="0">
              <a:lnSpc>
                <a:spcPct val="100000"/>
              </a:lnSpc>
              <a:spcBef>
                <a:spcPct val="0"/>
              </a:spcBef>
              <a:spcAft>
                <a:spcPct val="0"/>
              </a:spcAft>
              <a:buSzTx/>
              <a:buNone/>
            </a:pPr>
            <a:r>
              <a:rPr lang="en-US" altLang="en-US" sz="2800" dirty="0">
                <a:solidFill>
                  <a:srgbClr val="000000"/>
                </a:solidFill>
                <a:latin typeface="Consolas" panose="020B0609020204030204" pitchFamily="49" charset="0"/>
              </a:rPr>
              <a:t>SonarScanner.MSBuild.exe end</a:t>
            </a:r>
          </a:p>
          <a:p>
            <a:pPr marL="0" lvl="0" indent="0" defTabSz="914400" eaLnBrk="0" fontAlgn="base" hangingPunct="0">
              <a:lnSpc>
                <a:spcPct val="100000"/>
              </a:lnSpc>
              <a:spcBef>
                <a:spcPct val="0"/>
              </a:spcBef>
              <a:spcAft>
                <a:spcPct val="0"/>
              </a:spcAft>
              <a:buSzTx/>
              <a:buNone/>
            </a:pPr>
            <a:endParaRPr lang="en-US" altLang="en-US" sz="5400" dirty="0">
              <a:solidFill>
                <a:schemeClr val="tx1"/>
              </a:solidFill>
              <a:latin typeface="Arial" panose="020B0604020202020204" pitchFamily="34" charset="0"/>
            </a:endParaRPr>
          </a:p>
          <a:p>
            <a:endParaRPr lang="en-US" sz="2800" dirty="0"/>
          </a:p>
        </p:txBody>
      </p:sp>
      <p:sp>
        <p:nvSpPr>
          <p:cNvPr id="4" name="Title 3">
            <a:extLst>
              <a:ext uri="{FF2B5EF4-FFF2-40B4-BE49-F238E27FC236}">
                <a16:creationId xmlns:a16="http://schemas.microsoft.com/office/drawing/2014/main" id="{042893E9-8E84-4F10-85D4-5512319B7ECB}"/>
              </a:ext>
            </a:extLst>
          </p:cNvPr>
          <p:cNvSpPr>
            <a:spLocks noGrp="1"/>
          </p:cNvSpPr>
          <p:nvPr>
            <p:ph type="title"/>
          </p:nvPr>
        </p:nvSpPr>
        <p:spPr/>
        <p:txBody>
          <a:bodyPr/>
          <a:lstStyle/>
          <a:p>
            <a:r>
              <a:rPr lang="en-US" dirty="0"/>
              <a:t>Command Line: </a:t>
            </a:r>
            <a:r>
              <a:rPr lang="en-US" dirty="0" err="1"/>
              <a:t>SonarQube</a:t>
            </a:r>
            <a:r>
              <a:rPr lang="en-US" dirty="0"/>
              <a:t> Begin / End</a:t>
            </a:r>
          </a:p>
        </p:txBody>
      </p:sp>
      <p:sp>
        <p:nvSpPr>
          <p:cNvPr id="6" name="Rectangle 5">
            <a:extLst>
              <a:ext uri="{FF2B5EF4-FFF2-40B4-BE49-F238E27FC236}">
                <a16:creationId xmlns:a16="http://schemas.microsoft.com/office/drawing/2014/main" id="{BC23B2FA-A529-4BED-9D81-B861D412510D}"/>
              </a:ext>
            </a:extLst>
          </p:cNvPr>
          <p:cNvSpPr/>
          <p:nvPr/>
        </p:nvSpPr>
        <p:spPr>
          <a:xfrm>
            <a:off x="186943" y="5830747"/>
            <a:ext cx="10091928" cy="646331"/>
          </a:xfrm>
          <a:prstGeom prst="rect">
            <a:avLst/>
          </a:prstGeom>
        </p:spPr>
        <p:txBody>
          <a:bodyPr wrap="square">
            <a:spAutoFit/>
          </a:bodyPr>
          <a:lstStyle/>
          <a:p>
            <a:r>
              <a:rPr lang="en-US" dirty="0">
                <a:hlinkClick r:id="rId2"/>
              </a:rPr>
              <a:t>https://docs.sonarqube.org/display/SCAN/Analyzing+with+SonarQube+Scanner+for+MSBuild</a:t>
            </a:r>
            <a:endParaRPr lang="en-US" dirty="0"/>
          </a:p>
          <a:p>
            <a:endParaRPr lang="en-US" dirty="0"/>
          </a:p>
        </p:txBody>
      </p:sp>
      <p:sp>
        <p:nvSpPr>
          <p:cNvPr id="7" name="Rectangle 6">
            <a:extLst>
              <a:ext uri="{FF2B5EF4-FFF2-40B4-BE49-F238E27FC236}">
                <a16:creationId xmlns:a16="http://schemas.microsoft.com/office/drawing/2014/main" id="{9B265966-E260-4021-A6F2-81C908A3B4BD}"/>
              </a:ext>
            </a:extLst>
          </p:cNvPr>
          <p:cNvSpPr/>
          <p:nvPr/>
        </p:nvSpPr>
        <p:spPr bwMode="auto">
          <a:xfrm>
            <a:off x="382616" y="1381832"/>
            <a:ext cx="9485283" cy="325048"/>
          </a:xfrm>
          <a:prstGeom prst="rect">
            <a:avLst/>
          </a:prstGeom>
          <a:solidFill>
            <a:srgbClr val="FFFF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595378B-0A0F-4C5C-8C10-5409AD7E4F8B}"/>
              </a:ext>
            </a:extLst>
          </p:cNvPr>
          <p:cNvSpPr/>
          <p:nvPr/>
        </p:nvSpPr>
        <p:spPr bwMode="auto">
          <a:xfrm>
            <a:off x="443576" y="2827352"/>
            <a:ext cx="5629563" cy="350188"/>
          </a:xfrm>
          <a:prstGeom prst="rect">
            <a:avLst/>
          </a:prstGeom>
          <a:solidFill>
            <a:srgbClr val="FFFF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820546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7F89CD2-03D8-4A6B-9BCB-2B72FDD75F3E}"/>
              </a:ext>
            </a:extLst>
          </p:cNvPr>
          <p:cNvSpPr>
            <a:spLocks noGrp="1" noChangeArrowheads="1"/>
          </p:cNvSpPr>
          <p:nvPr>
            <p:ph type="title"/>
          </p:nvPr>
        </p:nvSpPr>
        <p:spPr bwMode="auto">
          <a:xfrm>
            <a:off x="269240" y="434644"/>
            <a:ext cx="7474803"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r>
              <a:rPr lang="fr-FR" sz="4400" dirty="0" err="1"/>
              <a:t>SonarLint</a:t>
            </a:r>
            <a:r>
              <a:rPr lang="fr-FR" sz="4400" dirty="0"/>
              <a:t> – </a:t>
            </a:r>
            <a:r>
              <a:rPr lang="fr-FR" sz="4400" dirty="0" err="1"/>
              <a:t>Developer</a:t>
            </a:r>
            <a:r>
              <a:rPr lang="fr-FR" sz="4400" dirty="0"/>
              <a:t> Desktop</a:t>
            </a:r>
            <a:endParaRPr lang="en-US" sz="4400" dirty="0"/>
          </a:p>
        </p:txBody>
      </p:sp>
      <p:sp>
        <p:nvSpPr>
          <p:cNvPr id="7" name="Rectangle 4">
            <a:extLst>
              <a:ext uri="{FF2B5EF4-FFF2-40B4-BE49-F238E27FC236}">
                <a16:creationId xmlns:a16="http://schemas.microsoft.com/office/drawing/2014/main" id="{20C220CE-AD70-4C94-AF76-DB2BE9115912}"/>
              </a:ext>
            </a:extLst>
          </p:cNvPr>
          <p:cNvSpPr>
            <a:spLocks noGrp="1" noChangeArrowheads="1"/>
          </p:cNvSpPr>
          <p:nvPr>
            <p:ph type="body" sz="quarter" idx="10"/>
          </p:nvPr>
        </p:nvSpPr>
        <p:spPr bwMode="auto">
          <a:xfrm>
            <a:off x="269238" y="1131632"/>
            <a:ext cx="1082685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lvl="0" indent="0" defTabSz="914400" eaLnBrk="0" fontAlgn="base" hangingPunct="0">
              <a:lnSpc>
                <a:spcPct val="100000"/>
              </a:lnSpc>
              <a:spcBef>
                <a:spcPct val="0"/>
              </a:spcBef>
              <a:spcAft>
                <a:spcPct val="0"/>
              </a:spcAft>
              <a:buSzTx/>
              <a:buNone/>
            </a:pPr>
            <a:r>
              <a:rPr kumimoji="0" lang="en-US" altLang="en-US" sz="2800" b="0" i="0" u="none" strike="noStrike" cap="none" normalizeH="0" baseline="0" dirty="0">
                <a:ln>
                  <a:noFill/>
                </a:ln>
                <a:solidFill>
                  <a:schemeClr val="tx1"/>
                </a:solidFill>
                <a:effectLst/>
                <a:latin typeface="Arial" panose="020B0604020202020204" pitchFamily="34" charset="0"/>
              </a:rPr>
              <a:t>On the fly code analysis for Visual Studio and Visual Studio Code</a:t>
            </a:r>
          </a:p>
        </p:txBody>
      </p:sp>
      <p:sp>
        <p:nvSpPr>
          <p:cNvPr id="10" name="Rectangle 9">
            <a:extLst>
              <a:ext uri="{FF2B5EF4-FFF2-40B4-BE49-F238E27FC236}">
                <a16:creationId xmlns:a16="http://schemas.microsoft.com/office/drawing/2014/main" id="{33C5EAEF-B595-43CF-BDBF-EAA6EDB74162}"/>
              </a:ext>
            </a:extLst>
          </p:cNvPr>
          <p:cNvSpPr/>
          <p:nvPr/>
        </p:nvSpPr>
        <p:spPr>
          <a:xfrm>
            <a:off x="162636" y="4738126"/>
            <a:ext cx="3046283" cy="707886"/>
          </a:xfrm>
          <a:prstGeom prst="rect">
            <a:avLst/>
          </a:prstGeom>
        </p:spPr>
        <p:txBody>
          <a:bodyPr wrap="none">
            <a:spAutoFit/>
          </a:bodyPr>
          <a:lstStyle/>
          <a:p>
            <a:r>
              <a:rPr lang="en-US" sz="2000" dirty="0">
                <a:hlinkClick r:id="rId2"/>
              </a:rPr>
              <a:t>https://www.sonarlint.org/</a:t>
            </a:r>
            <a:endParaRPr lang="en-US" sz="2000" dirty="0"/>
          </a:p>
          <a:p>
            <a:endParaRPr lang="en-US" sz="2000" dirty="0"/>
          </a:p>
        </p:txBody>
      </p:sp>
      <p:pic>
        <p:nvPicPr>
          <p:cNvPr id="50180" name="Picture 4" descr="Issue description explains why it appears and how it can be fixed">
            <a:extLst>
              <a:ext uri="{FF2B5EF4-FFF2-40B4-BE49-F238E27FC236}">
                <a16:creationId xmlns:a16="http://schemas.microsoft.com/office/drawing/2014/main" id="{EE65D715-3816-4ED5-A516-D6E2E0556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36" y="1506927"/>
            <a:ext cx="7688009" cy="3126558"/>
          </a:xfrm>
          <a:prstGeom prst="rect">
            <a:avLst/>
          </a:prstGeom>
          <a:noFill/>
          <a:extLst>
            <a:ext uri="{909E8E84-426E-40DD-AFC4-6F175D3DCCD1}">
              <a14:hiddenFill xmlns:a14="http://schemas.microsoft.com/office/drawing/2010/main">
                <a:solidFill>
                  <a:srgbClr val="FFFFFF"/>
                </a:solidFill>
              </a14:hiddenFill>
            </a:ext>
          </a:extLst>
        </p:spPr>
      </p:pic>
      <p:pic>
        <p:nvPicPr>
          <p:cNvPr id="50178" name="Picture 2" descr="A null pointer exception could be thrown">
            <a:extLst>
              <a:ext uri="{FF2B5EF4-FFF2-40B4-BE49-F238E27FC236}">
                <a16:creationId xmlns:a16="http://schemas.microsoft.com/office/drawing/2014/main" id="{4F82F511-9B36-487C-9DD6-4002169FD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394" y="3665639"/>
            <a:ext cx="6819214" cy="259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8504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4F6640-909F-4CB0-B250-C16DE5590D84}"/>
              </a:ext>
            </a:extLst>
          </p:cNvPr>
          <p:cNvSpPr>
            <a:spLocks noGrp="1"/>
          </p:cNvSpPr>
          <p:nvPr>
            <p:ph type="body" sz="quarter" idx="4294967295"/>
          </p:nvPr>
        </p:nvSpPr>
        <p:spPr>
          <a:xfrm>
            <a:off x="0" y="1189038"/>
            <a:ext cx="11652250" cy="5373651"/>
          </a:xfrm>
        </p:spPr>
        <p:txBody>
          <a:bodyPr/>
          <a:lstStyle/>
          <a:p>
            <a:r>
              <a:rPr lang="en-US" dirty="0"/>
              <a:t>Get Source Code from TFVC</a:t>
            </a:r>
          </a:p>
          <a:p>
            <a:r>
              <a:rPr lang="en-US" dirty="0"/>
              <a:t>NuGet Restore Packages</a:t>
            </a:r>
          </a:p>
          <a:p>
            <a:r>
              <a:rPr lang="en-US" dirty="0"/>
              <a:t>Build Solutions</a:t>
            </a:r>
          </a:p>
          <a:p>
            <a:r>
              <a:rPr lang="en-US" dirty="0" err="1"/>
              <a:t>SonarQube</a:t>
            </a:r>
            <a:r>
              <a:rPr lang="en-US" dirty="0"/>
              <a:t> Static Code Analysis</a:t>
            </a:r>
          </a:p>
          <a:p>
            <a:r>
              <a:rPr lang="en-US" dirty="0">
                <a:highlight>
                  <a:srgbClr val="FFFF00"/>
                </a:highlight>
              </a:rPr>
              <a:t>Unit Tests</a:t>
            </a:r>
          </a:p>
          <a:p>
            <a:r>
              <a:rPr lang="en-US" dirty="0"/>
              <a:t>Update Solution plugins from source control</a:t>
            </a:r>
          </a:p>
          <a:p>
            <a:r>
              <a:rPr lang="en-US" dirty="0"/>
              <a:t>CRM Solution Import into SIT Environment</a:t>
            </a:r>
          </a:p>
          <a:p>
            <a:r>
              <a:rPr lang="en-US" dirty="0"/>
              <a:t>Cucumber / Selenium Automated UI Testing</a:t>
            </a:r>
          </a:p>
        </p:txBody>
      </p:sp>
      <p:sp>
        <p:nvSpPr>
          <p:cNvPr id="2" name="Title 1">
            <a:extLst>
              <a:ext uri="{FF2B5EF4-FFF2-40B4-BE49-F238E27FC236}">
                <a16:creationId xmlns:a16="http://schemas.microsoft.com/office/drawing/2014/main" id="{0E2D0DBB-0D14-4424-970F-82107640ABFD}"/>
              </a:ext>
            </a:extLst>
          </p:cNvPr>
          <p:cNvSpPr>
            <a:spLocks noGrp="1"/>
          </p:cNvSpPr>
          <p:nvPr>
            <p:ph type="title" idx="4294967295"/>
          </p:nvPr>
        </p:nvSpPr>
        <p:spPr>
          <a:xfrm>
            <a:off x="536575" y="288925"/>
            <a:ext cx="11655425" cy="900113"/>
          </a:xfrm>
        </p:spPr>
        <p:txBody>
          <a:bodyPr/>
          <a:lstStyle/>
          <a:p>
            <a:r>
              <a:rPr lang="en-US" b="1" dirty="0"/>
              <a:t>NEW BUILD STARTED ON BUILD AGENT</a:t>
            </a:r>
          </a:p>
        </p:txBody>
      </p:sp>
    </p:spTree>
    <p:extLst>
      <p:ext uri="{BB962C8B-B14F-4D97-AF65-F5344CB8AC3E}">
        <p14:creationId xmlns:p14="http://schemas.microsoft.com/office/powerpoint/2010/main" val="260939057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2948-49D5-4F08-9C23-D310EB54047D}"/>
              </a:ext>
            </a:extLst>
          </p:cNvPr>
          <p:cNvSpPr>
            <a:spLocks noGrp="1"/>
          </p:cNvSpPr>
          <p:nvPr>
            <p:ph type="title"/>
          </p:nvPr>
        </p:nvSpPr>
        <p:spPr/>
        <p:txBody>
          <a:bodyPr/>
          <a:lstStyle/>
          <a:p>
            <a:r>
              <a:rPr lang="en-US" dirty="0" err="1"/>
              <a:t>FakeXrmEasy</a:t>
            </a:r>
            <a:endParaRPr lang="en-US" dirty="0"/>
          </a:p>
        </p:txBody>
      </p:sp>
      <p:pic>
        <p:nvPicPr>
          <p:cNvPr id="5" name="Picture 4">
            <a:extLst>
              <a:ext uri="{FF2B5EF4-FFF2-40B4-BE49-F238E27FC236}">
                <a16:creationId xmlns:a16="http://schemas.microsoft.com/office/drawing/2014/main" id="{939A0D9D-3760-4E1A-B2BF-149A9AF62B9A}"/>
              </a:ext>
            </a:extLst>
          </p:cNvPr>
          <p:cNvPicPr>
            <a:picLocks noChangeAspect="1"/>
          </p:cNvPicPr>
          <p:nvPr/>
        </p:nvPicPr>
        <p:blipFill>
          <a:blip r:embed="rId2"/>
          <a:stretch>
            <a:fillRect/>
          </a:stretch>
        </p:blipFill>
        <p:spPr>
          <a:xfrm>
            <a:off x="269240" y="1058115"/>
            <a:ext cx="10811435" cy="5799885"/>
          </a:xfrm>
          <a:prstGeom prst="rect">
            <a:avLst/>
          </a:prstGeom>
        </p:spPr>
      </p:pic>
    </p:spTree>
    <p:extLst>
      <p:ext uri="{BB962C8B-B14F-4D97-AF65-F5344CB8AC3E}">
        <p14:creationId xmlns:p14="http://schemas.microsoft.com/office/powerpoint/2010/main" val="2284657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2948-49D5-4F08-9C23-D310EB54047D}"/>
              </a:ext>
            </a:extLst>
          </p:cNvPr>
          <p:cNvSpPr>
            <a:spLocks noGrp="1"/>
          </p:cNvSpPr>
          <p:nvPr>
            <p:ph type="title"/>
          </p:nvPr>
        </p:nvSpPr>
        <p:spPr/>
        <p:txBody>
          <a:bodyPr/>
          <a:lstStyle/>
          <a:p>
            <a:r>
              <a:rPr lang="en-US" dirty="0"/>
              <a:t>VSTS Unit Testing Task</a:t>
            </a:r>
          </a:p>
        </p:txBody>
      </p:sp>
      <p:pic>
        <p:nvPicPr>
          <p:cNvPr id="3" name="Picture 2">
            <a:extLst>
              <a:ext uri="{FF2B5EF4-FFF2-40B4-BE49-F238E27FC236}">
                <a16:creationId xmlns:a16="http://schemas.microsoft.com/office/drawing/2014/main" id="{38E807BB-DA57-4653-A226-23EC07887B04}"/>
              </a:ext>
            </a:extLst>
          </p:cNvPr>
          <p:cNvPicPr>
            <a:picLocks noChangeAspect="1"/>
          </p:cNvPicPr>
          <p:nvPr/>
        </p:nvPicPr>
        <p:blipFill>
          <a:blip r:embed="rId2"/>
          <a:stretch>
            <a:fillRect/>
          </a:stretch>
        </p:blipFill>
        <p:spPr>
          <a:xfrm>
            <a:off x="358588" y="1189176"/>
            <a:ext cx="10425953" cy="4979479"/>
          </a:xfrm>
          <a:prstGeom prst="rect">
            <a:avLst/>
          </a:prstGeom>
        </p:spPr>
      </p:pic>
    </p:spTree>
    <p:extLst>
      <p:ext uri="{BB962C8B-B14F-4D97-AF65-F5344CB8AC3E}">
        <p14:creationId xmlns:p14="http://schemas.microsoft.com/office/powerpoint/2010/main" val="10298397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87E8B1-D82E-4A52-B70C-1916D3A79850}"/>
              </a:ext>
            </a:extLst>
          </p:cNvPr>
          <p:cNvSpPr>
            <a:spLocks noGrp="1"/>
          </p:cNvSpPr>
          <p:nvPr>
            <p:ph type="title"/>
          </p:nvPr>
        </p:nvSpPr>
        <p:spPr/>
        <p:txBody>
          <a:bodyPr/>
          <a:lstStyle/>
          <a:p>
            <a:r>
              <a:rPr lang="en-US" dirty="0"/>
              <a:t>VSTS Unit Testing Task</a:t>
            </a:r>
          </a:p>
        </p:txBody>
      </p:sp>
      <p:pic>
        <p:nvPicPr>
          <p:cNvPr id="6" name="Picture 5">
            <a:extLst>
              <a:ext uri="{FF2B5EF4-FFF2-40B4-BE49-F238E27FC236}">
                <a16:creationId xmlns:a16="http://schemas.microsoft.com/office/drawing/2014/main" id="{CE6DEC55-DD53-4626-8E6B-D760D78F834E}"/>
              </a:ext>
            </a:extLst>
          </p:cNvPr>
          <p:cNvPicPr>
            <a:picLocks noChangeAspect="1"/>
          </p:cNvPicPr>
          <p:nvPr/>
        </p:nvPicPr>
        <p:blipFill>
          <a:blip r:embed="rId2"/>
          <a:stretch>
            <a:fillRect/>
          </a:stretch>
        </p:blipFill>
        <p:spPr>
          <a:xfrm>
            <a:off x="269240" y="1273564"/>
            <a:ext cx="10721848" cy="4942102"/>
          </a:xfrm>
          <a:prstGeom prst="rect">
            <a:avLst/>
          </a:prstGeom>
        </p:spPr>
      </p:pic>
    </p:spTree>
    <p:extLst>
      <p:ext uri="{BB962C8B-B14F-4D97-AF65-F5344CB8AC3E}">
        <p14:creationId xmlns:p14="http://schemas.microsoft.com/office/powerpoint/2010/main" val="277288361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7F6C7-4823-44DA-8857-CD85D42374F8}"/>
              </a:ext>
            </a:extLst>
          </p:cNvPr>
          <p:cNvSpPr>
            <a:spLocks noGrp="1"/>
          </p:cNvSpPr>
          <p:nvPr>
            <p:ph type="body" sz="quarter" idx="10"/>
          </p:nvPr>
        </p:nvSpPr>
        <p:spPr>
          <a:xfrm>
            <a:off x="269239" y="1189177"/>
            <a:ext cx="11653523" cy="5053691"/>
          </a:xfrm>
        </p:spPr>
        <p:txBody>
          <a:bodyPr/>
          <a:lstStyle/>
          <a:p>
            <a:pPr marL="0" indent="0">
              <a:buNone/>
            </a:pPr>
            <a:r>
              <a:rPr lang="en-US" sz="2800" dirty="0"/>
              <a:t>The usage for vstest.console.exe is:</a:t>
            </a:r>
          </a:p>
          <a:p>
            <a:pPr marL="0" indent="0">
              <a:buNone/>
            </a:pPr>
            <a:r>
              <a:rPr lang="en-US" sz="2800" b="1" dirty="0"/>
              <a:t>Vstest.console.exe [</a:t>
            </a:r>
            <a:r>
              <a:rPr lang="en-US" sz="2800" b="1" dirty="0" err="1"/>
              <a:t>TestFileNames</a:t>
            </a:r>
            <a:r>
              <a:rPr lang="en-US" sz="2800" b="1" dirty="0"/>
              <a:t>] [Options]</a:t>
            </a:r>
          </a:p>
          <a:p>
            <a:pPr marL="0" indent="0">
              <a:buNone/>
            </a:pPr>
            <a:endParaRPr lang="en-US" sz="2800" dirty="0"/>
          </a:p>
          <a:p>
            <a:pPr marL="0" indent="0">
              <a:buNone/>
            </a:pPr>
            <a:r>
              <a:rPr lang="en-US" sz="2800" dirty="0"/>
              <a:t>The following shows an example of using VSTest.Console.exe from the command line:</a:t>
            </a:r>
          </a:p>
          <a:p>
            <a:pPr marL="0" indent="0">
              <a:buNone/>
            </a:pPr>
            <a:r>
              <a:rPr lang="en-US" sz="2800" b="1" dirty="0"/>
              <a:t>Vstest.console.exe myTestProject.dll</a:t>
            </a:r>
          </a:p>
          <a:p>
            <a:pPr marL="0" indent="0">
              <a:buNone/>
            </a:pPr>
            <a:endParaRPr lang="en-US" sz="2800" dirty="0"/>
          </a:p>
          <a:p>
            <a:pPr marL="0" indent="0">
              <a:buNone/>
            </a:pPr>
            <a:r>
              <a:rPr lang="en-US" sz="2800" dirty="0"/>
              <a:t>The following shows an example of using VSTest.Console.exe from the command line using multiple test files. This is done by separating test file names with spaces:</a:t>
            </a:r>
          </a:p>
          <a:p>
            <a:pPr marL="0" indent="0">
              <a:buNone/>
            </a:pPr>
            <a:r>
              <a:rPr lang="en-US" sz="2800" b="1" dirty="0"/>
              <a:t>Vstest.console.exe myTestFile.dll myOtherTestFile.dll</a:t>
            </a:r>
            <a:endParaRPr lang="en-US" sz="2800" dirty="0"/>
          </a:p>
        </p:txBody>
      </p:sp>
      <p:sp>
        <p:nvSpPr>
          <p:cNvPr id="5" name="Title 4">
            <a:extLst>
              <a:ext uri="{FF2B5EF4-FFF2-40B4-BE49-F238E27FC236}">
                <a16:creationId xmlns:a16="http://schemas.microsoft.com/office/drawing/2014/main" id="{2C87E8B1-D82E-4A52-B70C-1916D3A79850}"/>
              </a:ext>
            </a:extLst>
          </p:cNvPr>
          <p:cNvSpPr>
            <a:spLocks noGrp="1"/>
          </p:cNvSpPr>
          <p:nvPr>
            <p:ph type="title"/>
          </p:nvPr>
        </p:nvSpPr>
        <p:spPr/>
        <p:txBody>
          <a:bodyPr/>
          <a:lstStyle/>
          <a:p>
            <a:r>
              <a:rPr lang="en-US" dirty="0"/>
              <a:t>VSTest.Console.exe command-line options</a:t>
            </a:r>
          </a:p>
        </p:txBody>
      </p:sp>
      <p:sp>
        <p:nvSpPr>
          <p:cNvPr id="3" name="Rectangle 2">
            <a:extLst>
              <a:ext uri="{FF2B5EF4-FFF2-40B4-BE49-F238E27FC236}">
                <a16:creationId xmlns:a16="http://schemas.microsoft.com/office/drawing/2014/main" id="{E2066506-6494-40E6-87E0-6611EF71C6F7}"/>
              </a:ext>
            </a:extLst>
          </p:cNvPr>
          <p:cNvSpPr/>
          <p:nvPr/>
        </p:nvSpPr>
        <p:spPr>
          <a:xfrm>
            <a:off x="266921" y="6115550"/>
            <a:ext cx="5763116" cy="646331"/>
          </a:xfrm>
          <a:prstGeom prst="rect">
            <a:avLst/>
          </a:prstGeom>
        </p:spPr>
        <p:txBody>
          <a:bodyPr wrap="none">
            <a:spAutoFit/>
          </a:bodyPr>
          <a:lstStyle/>
          <a:p>
            <a:r>
              <a:rPr lang="en-US" dirty="0">
                <a:hlinkClick r:id="rId2"/>
              </a:rPr>
              <a:t>https://msdn.microsoft.com/en-us/library/jj155796.aspx</a:t>
            </a:r>
            <a:endParaRPr lang="en-US" dirty="0"/>
          </a:p>
          <a:p>
            <a:endParaRPr lang="en-US" dirty="0"/>
          </a:p>
        </p:txBody>
      </p:sp>
    </p:spTree>
    <p:extLst>
      <p:ext uri="{BB962C8B-B14F-4D97-AF65-F5344CB8AC3E}">
        <p14:creationId xmlns:p14="http://schemas.microsoft.com/office/powerpoint/2010/main" val="334149616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4F6640-909F-4CB0-B250-C16DE5590D84}"/>
              </a:ext>
            </a:extLst>
          </p:cNvPr>
          <p:cNvSpPr>
            <a:spLocks noGrp="1"/>
          </p:cNvSpPr>
          <p:nvPr>
            <p:ph type="body" sz="quarter" idx="4294967295"/>
          </p:nvPr>
        </p:nvSpPr>
        <p:spPr>
          <a:xfrm>
            <a:off x="0" y="1189038"/>
            <a:ext cx="11652250" cy="5373651"/>
          </a:xfrm>
        </p:spPr>
        <p:txBody>
          <a:bodyPr/>
          <a:lstStyle/>
          <a:p>
            <a:r>
              <a:rPr lang="en-US" dirty="0"/>
              <a:t>Get Source Code from TFVC</a:t>
            </a:r>
          </a:p>
          <a:p>
            <a:r>
              <a:rPr lang="en-US" dirty="0"/>
              <a:t>NuGet Restore Packages</a:t>
            </a:r>
          </a:p>
          <a:p>
            <a:r>
              <a:rPr lang="en-US" dirty="0"/>
              <a:t>Build Solutions</a:t>
            </a:r>
          </a:p>
          <a:p>
            <a:r>
              <a:rPr lang="en-US" dirty="0" err="1"/>
              <a:t>SonarQube</a:t>
            </a:r>
            <a:r>
              <a:rPr lang="en-US" dirty="0"/>
              <a:t> Static Code Analysis</a:t>
            </a:r>
          </a:p>
          <a:p>
            <a:r>
              <a:rPr lang="en-US" dirty="0"/>
              <a:t>Unit Tests</a:t>
            </a:r>
          </a:p>
          <a:p>
            <a:r>
              <a:rPr lang="en-US" dirty="0">
                <a:highlight>
                  <a:srgbClr val="FFFF00"/>
                </a:highlight>
              </a:rPr>
              <a:t>Update Solution plugins from source control</a:t>
            </a:r>
          </a:p>
          <a:p>
            <a:r>
              <a:rPr lang="en-US" dirty="0"/>
              <a:t>CRM Solution Import into SIT Environment</a:t>
            </a:r>
          </a:p>
          <a:p>
            <a:r>
              <a:rPr lang="en-US" dirty="0"/>
              <a:t>Cucumber / Selenium Automated UI Testing</a:t>
            </a:r>
          </a:p>
        </p:txBody>
      </p:sp>
      <p:sp>
        <p:nvSpPr>
          <p:cNvPr id="2" name="Title 1">
            <a:extLst>
              <a:ext uri="{FF2B5EF4-FFF2-40B4-BE49-F238E27FC236}">
                <a16:creationId xmlns:a16="http://schemas.microsoft.com/office/drawing/2014/main" id="{0E2D0DBB-0D14-4424-970F-82107640ABFD}"/>
              </a:ext>
            </a:extLst>
          </p:cNvPr>
          <p:cNvSpPr>
            <a:spLocks noGrp="1"/>
          </p:cNvSpPr>
          <p:nvPr>
            <p:ph type="title" idx="4294967295"/>
          </p:nvPr>
        </p:nvSpPr>
        <p:spPr>
          <a:xfrm>
            <a:off x="536575" y="288925"/>
            <a:ext cx="11655425" cy="900113"/>
          </a:xfrm>
        </p:spPr>
        <p:txBody>
          <a:bodyPr/>
          <a:lstStyle/>
          <a:p>
            <a:r>
              <a:rPr lang="en-US" b="1" dirty="0"/>
              <a:t>NEW BUILD STARTED ON BUILD AGENT</a:t>
            </a:r>
          </a:p>
        </p:txBody>
      </p:sp>
    </p:spTree>
    <p:extLst>
      <p:ext uri="{BB962C8B-B14F-4D97-AF65-F5344CB8AC3E}">
        <p14:creationId xmlns:p14="http://schemas.microsoft.com/office/powerpoint/2010/main" val="271579945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F3B72-5466-4012-A046-0C03442F184D}"/>
              </a:ext>
            </a:extLst>
          </p:cNvPr>
          <p:cNvSpPr>
            <a:spLocks noGrp="1"/>
          </p:cNvSpPr>
          <p:nvPr>
            <p:ph type="title"/>
          </p:nvPr>
        </p:nvSpPr>
        <p:spPr/>
        <p:txBody>
          <a:bodyPr/>
          <a:lstStyle/>
          <a:p>
            <a:r>
              <a:rPr lang="en-US" dirty="0"/>
              <a:t>Solution Packager</a:t>
            </a:r>
          </a:p>
        </p:txBody>
      </p:sp>
      <p:sp>
        <p:nvSpPr>
          <p:cNvPr id="4" name="Rectangle 3">
            <a:extLst>
              <a:ext uri="{FF2B5EF4-FFF2-40B4-BE49-F238E27FC236}">
                <a16:creationId xmlns:a16="http://schemas.microsoft.com/office/drawing/2014/main" id="{F74D5DE7-2032-41B2-9C20-B68DC542F7A6}"/>
              </a:ext>
            </a:extLst>
          </p:cNvPr>
          <p:cNvSpPr/>
          <p:nvPr/>
        </p:nvSpPr>
        <p:spPr>
          <a:xfrm>
            <a:off x="204205" y="5979442"/>
            <a:ext cx="5763116" cy="646331"/>
          </a:xfrm>
          <a:prstGeom prst="rect">
            <a:avLst/>
          </a:prstGeom>
        </p:spPr>
        <p:txBody>
          <a:bodyPr wrap="none">
            <a:spAutoFit/>
          </a:bodyPr>
          <a:lstStyle/>
          <a:p>
            <a:r>
              <a:rPr lang="en-US" dirty="0">
                <a:hlinkClick r:id="rId2"/>
              </a:rPr>
              <a:t>https://msdn.microsoft.com/en-us/library/jj602987.aspx</a:t>
            </a:r>
            <a:endParaRPr lang="en-US" dirty="0"/>
          </a:p>
          <a:p>
            <a:endParaRPr lang="en-US" dirty="0"/>
          </a:p>
        </p:txBody>
      </p:sp>
      <p:pic>
        <p:nvPicPr>
          <p:cNvPr id="5" name="Picture 4">
            <a:extLst>
              <a:ext uri="{FF2B5EF4-FFF2-40B4-BE49-F238E27FC236}">
                <a16:creationId xmlns:a16="http://schemas.microsoft.com/office/drawing/2014/main" id="{1D997B5F-2E89-4107-9D5A-D2085C5713D4}"/>
              </a:ext>
            </a:extLst>
          </p:cNvPr>
          <p:cNvPicPr>
            <a:picLocks noChangeAspect="1"/>
          </p:cNvPicPr>
          <p:nvPr/>
        </p:nvPicPr>
        <p:blipFill>
          <a:blip r:embed="rId3"/>
          <a:stretch>
            <a:fillRect/>
          </a:stretch>
        </p:blipFill>
        <p:spPr>
          <a:xfrm>
            <a:off x="269240" y="1189176"/>
            <a:ext cx="10290372" cy="4743218"/>
          </a:xfrm>
          <a:prstGeom prst="rect">
            <a:avLst/>
          </a:prstGeom>
        </p:spPr>
      </p:pic>
    </p:spTree>
    <p:extLst>
      <p:ext uri="{BB962C8B-B14F-4D97-AF65-F5344CB8AC3E}">
        <p14:creationId xmlns:p14="http://schemas.microsoft.com/office/powerpoint/2010/main" val="1229981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B7BF-FC3C-4B69-99C2-0181E42A61B5}"/>
              </a:ext>
            </a:extLst>
          </p:cNvPr>
          <p:cNvSpPr>
            <a:spLocks noGrp="1"/>
          </p:cNvSpPr>
          <p:nvPr>
            <p:ph type="title"/>
          </p:nvPr>
        </p:nvSpPr>
        <p:spPr/>
        <p:txBody>
          <a:bodyPr/>
          <a:lstStyle/>
          <a:p>
            <a:r>
              <a:rPr lang="en-US" dirty="0"/>
              <a:t>Blockbuster survives in Alaska</a:t>
            </a:r>
          </a:p>
        </p:txBody>
      </p:sp>
      <p:pic>
        <p:nvPicPr>
          <p:cNvPr id="24578" name="Picture 2" descr="https://img.washingtonpost.com/wp-apps/imrs.php?src=https://img.washingtonpost.com/news/morning-mix/wp-content/uploads/sites/21/2017/04/blockbuster2-1024x768.jpg&amp;w=1484">
            <a:extLst>
              <a:ext uri="{FF2B5EF4-FFF2-40B4-BE49-F238E27FC236}">
                <a16:creationId xmlns:a16="http://schemas.microsoft.com/office/drawing/2014/main" id="{DB8F57C5-C2A4-457C-B2F8-A93723438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1" y="1189176"/>
            <a:ext cx="6746239" cy="50040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F340B7F-73A9-4CEF-817B-81AF94480D78}"/>
              </a:ext>
            </a:extLst>
          </p:cNvPr>
          <p:cNvSpPr/>
          <p:nvPr/>
        </p:nvSpPr>
        <p:spPr>
          <a:xfrm>
            <a:off x="7366000" y="1189176"/>
            <a:ext cx="4559080" cy="4937304"/>
          </a:xfrm>
          <a:prstGeom prst="rect">
            <a:avLst/>
          </a:prstGeom>
          <a:ln>
            <a:noFill/>
          </a:ln>
        </p:spPr>
        <p:txBody>
          <a:bodyPr wrap="square">
            <a:spAutoFit/>
          </a:bodyPr>
          <a:lstStyle/>
          <a:p>
            <a:r>
              <a:rPr lang="en-US" sz="4400" dirty="0">
                <a:solidFill>
                  <a:srgbClr val="111111"/>
                </a:solidFill>
                <a:latin typeface="Georgia" panose="02040502050405020303" pitchFamily="18" charset="0"/>
              </a:rPr>
              <a:t>Where dark, long winters and expensive </a:t>
            </a:r>
            <a:r>
              <a:rPr lang="en-US" sz="4400" dirty="0" err="1">
                <a:solidFill>
                  <a:srgbClr val="111111"/>
                </a:solidFill>
                <a:latin typeface="Georgia" panose="02040502050405020303" pitchFamily="18" charset="0"/>
              </a:rPr>
              <a:t>WiFi</a:t>
            </a:r>
            <a:r>
              <a:rPr lang="en-US" sz="4400" dirty="0">
                <a:solidFill>
                  <a:srgbClr val="111111"/>
                </a:solidFill>
                <a:latin typeface="Georgia" panose="02040502050405020303" pitchFamily="18" charset="0"/>
              </a:rPr>
              <a:t> have helped maintain a core group of loyal customers.</a:t>
            </a:r>
            <a:endParaRPr lang="en-US" sz="4400" dirty="0"/>
          </a:p>
        </p:txBody>
      </p:sp>
      <p:pic>
        <p:nvPicPr>
          <p:cNvPr id="24582" name="Picture 6" descr="Image result for netflix">
            <a:extLst>
              <a:ext uri="{FF2B5EF4-FFF2-40B4-BE49-F238E27FC236}">
                <a16:creationId xmlns:a16="http://schemas.microsoft.com/office/drawing/2014/main" id="{9674571D-0EF6-4EE8-A085-3596E9B3D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82629">
            <a:off x="3389605" y="4708251"/>
            <a:ext cx="3466652" cy="1610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38819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E592-35DB-4DFA-9DCC-FCDE6C6A4D49}"/>
              </a:ext>
            </a:extLst>
          </p:cNvPr>
          <p:cNvSpPr>
            <a:spLocks noGrp="1"/>
          </p:cNvSpPr>
          <p:nvPr>
            <p:ph type="title"/>
          </p:nvPr>
        </p:nvSpPr>
        <p:spPr/>
        <p:txBody>
          <a:bodyPr/>
          <a:lstStyle/>
          <a:p>
            <a:r>
              <a:rPr lang="en-US" sz="4800" dirty="0"/>
              <a:t>Solution Extract/Pack, Replace Plugin</a:t>
            </a:r>
            <a:endParaRPr lang="en-US" dirty="0"/>
          </a:p>
        </p:txBody>
      </p:sp>
      <p:pic>
        <p:nvPicPr>
          <p:cNvPr id="8" name="Picture 7">
            <a:extLst>
              <a:ext uri="{FF2B5EF4-FFF2-40B4-BE49-F238E27FC236}">
                <a16:creationId xmlns:a16="http://schemas.microsoft.com/office/drawing/2014/main" id="{9DFBB957-F3A6-404B-95AE-8E4495A571AF}"/>
              </a:ext>
            </a:extLst>
          </p:cNvPr>
          <p:cNvPicPr>
            <a:picLocks noChangeAspect="1"/>
          </p:cNvPicPr>
          <p:nvPr/>
        </p:nvPicPr>
        <p:blipFill>
          <a:blip r:embed="rId2"/>
          <a:stretch>
            <a:fillRect/>
          </a:stretch>
        </p:blipFill>
        <p:spPr>
          <a:xfrm>
            <a:off x="269239" y="1097280"/>
            <a:ext cx="11768749" cy="3895343"/>
          </a:xfrm>
          <a:prstGeom prst="rect">
            <a:avLst/>
          </a:prstGeom>
        </p:spPr>
      </p:pic>
    </p:spTree>
    <p:extLst>
      <p:ext uri="{BB962C8B-B14F-4D97-AF65-F5344CB8AC3E}">
        <p14:creationId xmlns:p14="http://schemas.microsoft.com/office/powerpoint/2010/main" val="44586960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4F6640-909F-4CB0-B250-C16DE5590D84}"/>
              </a:ext>
            </a:extLst>
          </p:cNvPr>
          <p:cNvSpPr>
            <a:spLocks noGrp="1"/>
          </p:cNvSpPr>
          <p:nvPr>
            <p:ph type="body" sz="quarter" idx="4294967295"/>
          </p:nvPr>
        </p:nvSpPr>
        <p:spPr>
          <a:xfrm>
            <a:off x="0" y="1189038"/>
            <a:ext cx="11652250" cy="5373651"/>
          </a:xfrm>
        </p:spPr>
        <p:txBody>
          <a:bodyPr/>
          <a:lstStyle/>
          <a:p>
            <a:r>
              <a:rPr lang="en-US" dirty="0"/>
              <a:t>Get Source Code from TFVC</a:t>
            </a:r>
          </a:p>
          <a:p>
            <a:r>
              <a:rPr lang="en-US" dirty="0"/>
              <a:t>NuGet Restore Packages</a:t>
            </a:r>
          </a:p>
          <a:p>
            <a:r>
              <a:rPr lang="en-US" dirty="0"/>
              <a:t>Build Solutions</a:t>
            </a:r>
          </a:p>
          <a:p>
            <a:r>
              <a:rPr lang="en-US" dirty="0" err="1"/>
              <a:t>SonarQube</a:t>
            </a:r>
            <a:r>
              <a:rPr lang="en-US" dirty="0"/>
              <a:t> Static Code Analysis</a:t>
            </a:r>
          </a:p>
          <a:p>
            <a:r>
              <a:rPr lang="en-US" dirty="0"/>
              <a:t>Unit Tests</a:t>
            </a:r>
          </a:p>
          <a:p>
            <a:r>
              <a:rPr lang="en-US" dirty="0"/>
              <a:t>Update Solution plugins from source control</a:t>
            </a:r>
          </a:p>
          <a:p>
            <a:r>
              <a:rPr lang="en-US" dirty="0">
                <a:highlight>
                  <a:srgbClr val="FFFF00"/>
                </a:highlight>
              </a:rPr>
              <a:t>CRM Solution Import into SIT Environment</a:t>
            </a:r>
          </a:p>
          <a:p>
            <a:r>
              <a:rPr lang="en-US" dirty="0"/>
              <a:t>Cucumber / Selenium Automated UI Testing</a:t>
            </a:r>
          </a:p>
        </p:txBody>
      </p:sp>
      <p:sp>
        <p:nvSpPr>
          <p:cNvPr id="2" name="Title 1">
            <a:extLst>
              <a:ext uri="{FF2B5EF4-FFF2-40B4-BE49-F238E27FC236}">
                <a16:creationId xmlns:a16="http://schemas.microsoft.com/office/drawing/2014/main" id="{0E2D0DBB-0D14-4424-970F-82107640ABFD}"/>
              </a:ext>
            </a:extLst>
          </p:cNvPr>
          <p:cNvSpPr>
            <a:spLocks noGrp="1"/>
          </p:cNvSpPr>
          <p:nvPr>
            <p:ph type="title" idx="4294967295"/>
          </p:nvPr>
        </p:nvSpPr>
        <p:spPr>
          <a:xfrm>
            <a:off x="536575" y="288925"/>
            <a:ext cx="11655425" cy="900113"/>
          </a:xfrm>
        </p:spPr>
        <p:txBody>
          <a:bodyPr/>
          <a:lstStyle/>
          <a:p>
            <a:r>
              <a:rPr lang="en-US" b="1" dirty="0"/>
              <a:t>NEW BUILD STARTED ON BUILD AGENT</a:t>
            </a:r>
          </a:p>
        </p:txBody>
      </p:sp>
    </p:spTree>
    <p:extLst>
      <p:ext uri="{BB962C8B-B14F-4D97-AF65-F5344CB8AC3E}">
        <p14:creationId xmlns:p14="http://schemas.microsoft.com/office/powerpoint/2010/main" val="33004505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49EB58-FEC2-4ED3-AC9C-93090C5DA08A}"/>
              </a:ext>
            </a:extLst>
          </p:cNvPr>
          <p:cNvSpPr>
            <a:spLocks noGrp="1"/>
          </p:cNvSpPr>
          <p:nvPr>
            <p:ph type="title"/>
          </p:nvPr>
        </p:nvSpPr>
        <p:spPr/>
        <p:txBody>
          <a:bodyPr/>
          <a:lstStyle/>
          <a:p>
            <a:r>
              <a:rPr lang="en-US" dirty="0"/>
              <a:t>VSTS Extension: XRM CI Framework</a:t>
            </a:r>
          </a:p>
        </p:txBody>
      </p:sp>
      <p:pic>
        <p:nvPicPr>
          <p:cNvPr id="4" name="Picture 3">
            <a:extLst>
              <a:ext uri="{FF2B5EF4-FFF2-40B4-BE49-F238E27FC236}">
                <a16:creationId xmlns:a16="http://schemas.microsoft.com/office/drawing/2014/main" id="{B092C9F9-F533-4E69-BA5D-A81E7BAA7B30}"/>
              </a:ext>
            </a:extLst>
          </p:cNvPr>
          <p:cNvPicPr>
            <a:picLocks noChangeAspect="1"/>
          </p:cNvPicPr>
          <p:nvPr/>
        </p:nvPicPr>
        <p:blipFill>
          <a:blip r:embed="rId2"/>
          <a:stretch>
            <a:fillRect/>
          </a:stretch>
        </p:blipFill>
        <p:spPr>
          <a:xfrm>
            <a:off x="269240" y="1074118"/>
            <a:ext cx="8605819" cy="3425468"/>
          </a:xfrm>
          <a:prstGeom prst="rect">
            <a:avLst/>
          </a:prstGeom>
        </p:spPr>
      </p:pic>
      <p:sp>
        <p:nvSpPr>
          <p:cNvPr id="5" name="Rectangle 4">
            <a:extLst>
              <a:ext uri="{FF2B5EF4-FFF2-40B4-BE49-F238E27FC236}">
                <a16:creationId xmlns:a16="http://schemas.microsoft.com/office/drawing/2014/main" id="{9964E6FA-A9C7-456C-B69B-840986C1E77A}"/>
              </a:ext>
            </a:extLst>
          </p:cNvPr>
          <p:cNvSpPr/>
          <p:nvPr/>
        </p:nvSpPr>
        <p:spPr>
          <a:xfrm>
            <a:off x="269240" y="4786734"/>
            <a:ext cx="11840704" cy="646331"/>
          </a:xfrm>
          <a:prstGeom prst="rect">
            <a:avLst/>
          </a:prstGeom>
        </p:spPr>
        <p:txBody>
          <a:bodyPr wrap="square">
            <a:spAutoFit/>
          </a:bodyPr>
          <a:lstStyle/>
          <a:p>
            <a:r>
              <a:rPr lang="en-US" dirty="0">
                <a:hlinkClick r:id="rId3"/>
              </a:rPr>
              <a:t>https://marketplace.visualstudio.com/items?itemName=WaelHamze.xrm-ci-framework-build-tasks</a:t>
            </a:r>
            <a:endParaRPr lang="en-US" dirty="0"/>
          </a:p>
          <a:p>
            <a:endParaRPr lang="en-US" dirty="0"/>
          </a:p>
        </p:txBody>
      </p:sp>
    </p:spTree>
    <p:extLst>
      <p:ext uri="{BB962C8B-B14F-4D97-AF65-F5344CB8AC3E}">
        <p14:creationId xmlns:p14="http://schemas.microsoft.com/office/powerpoint/2010/main" val="24926546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D6C985-2C5A-45F1-9B74-B016E262E27E}"/>
              </a:ext>
            </a:extLst>
          </p:cNvPr>
          <p:cNvSpPr>
            <a:spLocks noGrp="1"/>
          </p:cNvSpPr>
          <p:nvPr>
            <p:ph type="title"/>
          </p:nvPr>
        </p:nvSpPr>
        <p:spPr/>
        <p:txBody>
          <a:bodyPr/>
          <a:lstStyle/>
          <a:p>
            <a:r>
              <a:rPr lang="en-US" dirty="0"/>
              <a:t>MSCRM Import Solution</a:t>
            </a:r>
          </a:p>
        </p:txBody>
      </p:sp>
      <p:pic>
        <p:nvPicPr>
          <p:cNvPr id="4" name="Picture 3">
            <a:extLst>
              <a:ext uri="{FF2B5EF4-FFF2-40B4-BE49-F238E27FC236}">
                <a16:creationId xmlns:a16="http://schemas.microsoft.com/office/drawing/2014/main" id="{C4441CA7-5A33-483B-833C-1CE43E39887A}"/>
              </a:ext>
            </a:extLst>
          </p:cNvPr>
          <p:cNvPicPr>
            <a:picLocks noChangeAspect="1"/>
          </p:cNvPicPr>
          <p:nvPr/>
        </p:nvPicPr>
        <p:blipFill>
          <a:blip r:embed="rId2"/>
          <a:stretch>
            <a:fillRect/>
          </a:stretch>
        </p:blipFill>
        <p:spPr>
          <a:xfrm>
            <a:off x="269240" y="1296796"/>
            <a:ext cx="10201258" cy="4840533"/>
          </a:xfrm>
          <a:prstGeom prst="rect">
            <a:avLst/>
          </a:prstGeom>
        </p:spPr>
      </p:pic>
    </p:spTree>
    <p:extLst>
      <p:ext uri="{BB962C8B-B14F-4D97-AF65-F5344CB8AC3E}">
        <p14:creationId xmlns:p14="http://schemas.microsoft.com/office/powerpoint/2010/main" val="418696726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5F249-A3CF-4EF9-82A2-BB2A756D8C28}"/>
              </a:ext>
            </a:extLst>
          </p:cNvPr>
          <p:cNvSpPr>
            <a:spLocks noGrp="1"/>
          </p:cNvSpPr>
          <p:nvPr>
            <p:ph type="title"/>
          </p:nvPr>
        </p:nvSpPr>
        <p:spPr/>
        <p:txBody>
          <a:bodyPr/>
          <a:lstStyle/>
          <a:p>
            <a:r>
              <a:rPr lang="en-US" dirty="0"/>
              <a:t>Build Variables</a:t>
            </a:r>
          </a:p>
        </p:txBody>
      </p:sp>
      <p:pic>
        <p:nvPicPr>
          <p:cNvPr id="3" name="Picture 2">
            <a:extLst>
              <a:ext uri="{FF2B5EF4-FFF2-40B4-BE49-F238E27FC236}">
                <a16:creationId xmlns:a16="http://schemas.microsoft.com/office/drawing/2014/main" id="{376D2AC9-3A94-43DE-B651-B803EE4B1F70}"/>
              </a:ext>
            </a:extLst>
          </p:cNvPr>
          <p:cNvPicPr>
            <a:picLocks noChangeAspect="1"/>
          </p:cNvPicPr>
          <p:nvPr/>
        </p:nvPicPr>
        <p:blipFill>
          <a:blip r:embed="rId2"/>
          <a:stretch>
            <a:fillRect/>
          </a:stretch>
        </p:blipFill>
        <p:spPr>
          <a:xfrm>
            <a:off x="403969" y="1079448"/>
            <a:ext cx="10943158" cy="5033967"/>
          </a:xfrm>
          <a:prstGeom prst="rect">
            <a:avLst/>
          </a:prstGeom>
        </p:spPr>
      </p:pic>
    </p:spTree>
    <p:extLst>
      <p:ext uri="{BB962C8B-B14F-4D97-AF65-F5344CB8AC3E}">
        <p14:creationId xmlns:p14="http://schemas.microsoft.com/office/powerpoint/2010/main" val="191468480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D5A2-6AEC-4805-AB49-31FB50C1B3C6}"/>
              </a:ext>
            </a:extLst>
          </p:cNvPr>
          <p:cNvSpPr>
            <a:spLocks noGrp="1"/>
          </p:cNvSpPr>
          <p:nvPr>
            <p:ph type="title"/>
          </p:nvPr>
        </p:nvSpPr>
        <p:spPr/>
        <p:txBody>
          <a:bodyPr/>
          <a:lstStyle/>
          <a:p>
            <a:r>
              <a:rPr lang="en-US" dirty="0"/>
              <a:t>MSCRM Import Solution</a:t>
            </a:r>
          </a:p>
        </p:txBody>
      </p:sp>
      <p:pic>
        <p:nvPicPr>
          <p:cNvPr id="4" name="Picture 3">
            <a:extLst>
              <a:ext uri="{FF2B5EF4-FFF2-40B4-BE49-F238E27FC236}">
                <a16:creationId xmlns:a16="http://schemas.microsoft.com/office/drawing/2014/main" id="{012A5E16-4B7D-4625-B386-D90BB7F68C5A}"/>
              </a:ext>
            </a:extLst>
          </p:cNvPr>
          <p:cNvPicPr>
            <a:picLocks noChangeAspect="1"/>
          </p:cNvPicPr>
          <p:nvPr/>
        </p:nvPicPr>
        <p:blipFill>
          <a:blip r:embed="rId2"/>
          <a:stretch>
            <a:fillRect/>
          </a:stretch>
        </p:blipFill>
        <p:spPr>
          <a:xfrm>
            <a:off x="269240" y="1309606"/>
            <a:ext cx="10212432" cy="4835162"/>
          </a:xfrm>
          <a:prstGeom prst="rect">
            <a:avLst/>
          </a:prstGeom>
        </p:spPr>
      </p:pic>
    </p:spTree>
    <p:extLst>
      <p:ext uri="{BB962C8B-B14F-4D97-AF65-F5344CB8AC3E}">
        <p14:creationId xmlns:p14="http://schemas.microsoft.com/office/powerpoint/2010/main" val="426399261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5690D6-5DA5-46F2-8406-9D7DBEFF8149}"/>
              </a:ext>
            </a:extLst>
          </p:cNvPr>
          <p:cNvPicPr>
            <a:picLocks noChangeAspect="1"/>
          </p:cNvPicPr>
          <p:nvPr/>
        </p:nvPicPr>
        <p:blipFill>
          <a:blip r:embed="rId2"/>
          <a:stretch>
            <a:fillRect/>
          </a:stretch>
        </p:blipFill>
        <p:spPr>
          <a:xfrm>
            <a:off x="188258" y="1165901"/>
            <a:ext cx="9663953" cy="4419280"/>
          </a:xfrm>
          <a:prstGeom prst="rect">
            <a:avLst/>
          </a:prstGeom>
        </p:spPr>
      </p:pic>
      <p:pic>
        <p:nvPicPr>
          <p:cNvPr id="8" name="Picture 7">
            <a:extLst>
              <a:ext uri="{FF2B5EF4-FFF2-40B4-BE49-F238E27FC236}">
                <a16:creationId xmlns:a16="http://schemas.microsoft.com/office/drawing/2014/main" id="{BB41ADFE-B3C1-4DB1-9B54-52392DF71CF2}"/>
              </a:ext>
            </a:extLst>
          </p:cNvPr>
          <p:cNvPicPr>
            <a:picLocks noChangeAspect="1"/>
          </p:cNvPicPr>
          <p:nvPr/>
        </p:nvPicPr>
        <p:blipFill>
          <a:blip r:embed="rId3"/>
          <a:stretch>
            <a:fillRect/>
          </a:stretch>
        </p:blipFill>
        <p:spPr>
          <a:xfrm>
            <a:off x="98611" y="205698"/>
            <a:ext cx="5524979" cy="960203"/>
          </a:xfrm>
          <a:prstGeom prst="rect">
            <a:avLst/>
          </a:prstGeom>
        </p:spPr>
      </p:pic>
      <p:sp>
        <p:nvSpPr>
          <p:cNvPr id="9" name="Rectangle 8">
            <a:extLst>
              <a:ext uri="{FF2B5EF4-FFF2-40B4-BE49-F238E27FC236}">
                <a16:creationId xmlns:a16="http://schemas.microsoft.com/office/drawing/2014/main" id="{7C7FABF7-819B-4F74-9B98-2263BB08E8D9}"/>
              </a:ext>
            </a:extLst>
          </p:cNvPr>
          <p:cNvSpPr/>
          <p:nvPr/>
        </p:nvSpPr>
        <p:spPr>
          <a:xfrm>
            <a:off x="188257" y="5782252"/>
            <a:ext cx="10112189" cy="646331"/>
          </a:xfrm>
          <a:prstGeom prst="rect">
            <a:avLst/>
          </a:prstGeom>
        </p:spPr>
        <p:txBody>
          <a:bodyPr wrap="square">
            <a:spAutoFit/>
          </a:bodyPr>
          <a:lstStyle/>
          <a:p>
            <a:r>
              <a:rPr lang="en-US" dirty="0">
                <a:hlinkClick r:id="rId4"/>
              </a:rPr>
              <a:t>https://msdn.microsoft.com/en-us/library/microsoft.crm.sdk.messages.importsolutionrequest.aspx</a:t>
            </a:r>
            <a:endParaRPr lang="en-US" dirty="0"/>
          </a:p>
          <a:p>
            <a:endParaRPr lang="en-US" dirty="0"/>
          </a:p>
        </p:txBody>
      </p:sp>
    </p:spTree>
    <p:extLst>
      <p:ext uri="{BB962C8B-B14F-4D97-AF65-F5344CB8AC3E}">
        <p14:creationId xmlns:p14="http://schemas.microsoft.com/office/powerpoint/2010/main" val="168761778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152590-CEA3-4DF3-86DD-5672202C76B8}"/>
              </a:ext>
            </a:extLst>
          </p:cNvPr>
          <p:cNvSpPr>
            <a:spLocks noGrp="1"/>
          </p:cNvSpPr>
          <p:nvPr>
            <p:ph type="title"/>
          </p:nvPr>
        </p:nvSpPr>
        <p:spPr/>
        <p:txBody>
          <a:bodyPr/>
          <a:lstStyle/>
          <a:p>
            <a:r>
              <a:rPr lang="en-US" dirty="0"/>
              <a:t>VSTS Build Task</a:t>
            </a:r>
          </a:p>
        </p:txBody>
      </p:sp>
      <p:pic>
        <p:nvPicPr>
          <p:cNvPr id="7" name="Picture 6">
            <a:extLst>
              <a:ext uri="{FF2B5EF4-FFF2-40B4-BE49-F238E27FC236}">
                <a16:creationId xmlns:a16="http://schemas.microsoft.com/office/drawing/2014/main" id="{305A69D7-F621-47FD-A452-45E905C47F49}"/>
              </a:ext>
            </a:extLst>
          </p:cNvPr>
          <p:cNvPicPr>
            <a:picLocks noChangeAspect="1"/>
          </p:cNvPicPr>
          <p:nvPr/>
        </p:nvPicPr>
        <p:blipFill>
          <a:blip r:embed="rId2"/>
          <a:stretch>
            <a:fillRect/>
          </a:stretch>
        </p:blipFill>
        <p:spPr>
          <a:xfrm>
            <a:off x="269240" y="1189176"/>
            <a:ext cx="9953229" cy="4720309"/>
          </a:xfrm>
          <a:prstGeom prst="rect">
            <a:avLst/>
          </a:prstGeom>
        </p:spPr>
      </p:pic>
    </p:spTree>
    <p:extLst>
      <p:ext uri="{BB962C8B-B14F-4D97-AF65-F5344CB8AC3E}">
        <p14:creationId xmlns:p14="http://schemas.microsoft.com/office/powerpoint/2010/main" val="75428583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07076-1387-4F9D-9E8C-AA8FC5E4F3F3}"/>
              </a:ext>
            </a:extLst>
          </p:cNvPr>
          <p:cNvPicPr>
            <a:picLocks noChangeAspect="1"/>
          </p:cNvPicPr>
          <p:nvPr/>
        </p:nvPicPr>
        <p:blipFill>
          <a:blip r:embed="rId2"/>
          <a:stretch>
            <a:fillRect/>
          </a:stretch>
        </p:blipFill>
        <p:spPr>
          <a:xfrm>
            <a:off x="183999" y="3107263"/>
            <a:ext cx="7353678" cy="1511378"/>
          </a:xfrm>
          <a:prstGeom prst="rect">
            <a:avLst/>
          </a:prstGeom>
        </p:spPr>
      </p:pic>
      <p:sp>
        <p:nvSpPr>
          <p:cNvPr id="6" name="Rectangle 5">
            <a:extLst>
              <a:ext uri="{FF2B5EF4-FFF2-40B4-BE49-F238E27FC236}">
                <a16:creationId xmlns:a16="http://schemas.microsoft.com/office/drawing/2014/main" id="{CE74CA3A-6995-40B2-A2A5-05B40B890D8B}"/>
              </a:ext>
            </a:extLst>
          </p:cNvPr>
          <p:cNvSpPr/>
          <p:nvPr/>
        </p:nvSpPr>
        <p:spPr>
          <a:xfrm>
            <a:off x="183999" y="4842631"/>
            <a:ext cx="10073898" cy="646331"/>
          </a:xfrm>
          <a:prstGeom prst="rect">
            <a:avLst/>
          </a:prstGeom>
        </p:spPr>
        <p:txBody>
          <a:bodyPr wrap="square">
            <a:spAutoFit/>
          </a:bodyPr>
          <a:lstStyle/>
          <a:p>
            <a:r>
              <a:rPr lang="en-US" dirty="0">
                <a:hlinkClick r:id="rId3"/>
              </a:rPr>
              <a:t>https://msdn.microsoft.com/en-us/library/microsoft.crm.sdk.messages.publishallxmlrequest.aspx</a:t>
            </a:r>
            <a:endParaRPr lang="en-US" dirty="0"/>
          </a:p>
          <a:p>
            <a:endParaRPr lang="en-US" dirty="0"/>
          </a:p>
        </p:txBody>
      </p:sp>
      <p:pic>
        <p:nvPicPr>
          <p:cNvPr id="7" name="Picture 6">
            <a:extLst>
              <a:ext uri="{FF2B5EF4-FFF2-40B4-BE49-F238E27FC236}">
                <a16:creationId xmlns:a16="http://schemas.microsoft.com/office/drawing/2014/main" id="{F4CBFDCD-272C-4F8B-8DA6-35B039A6A3FC}"/>
              </a:ext>
            </a:extLst>
          </p:cNvPr>
          <p:cNvPicPr>
            <a:picLocks noChangeAspect="1"/>
          </p:cNvPicPr>
          <p:nvPr/>
        </p:nvPicPr>
        <p:blipFill>
          <a:blip r:embed="rId4"/>
          <a:stretch>
            <a:fillRect/>
          </a:stretch>
        </p:blipFill>
        <p:spPr>
          <a:xfrm>
            <a:off x="183999" y="262629"/>
            <a:ext cx="6191568" cy="2756042"/>
          </a:xfrm>
          <a:prstGeom prst="rect">
            <a:avLst/>
          </a:prstGeom>
        </p:spPr>
      </p:pic>
    </p:spTree>
    <p:extLst>
      <p:ext uri="{BB962C8B-B14F-4D97-AF65-F5344CB8AC3E}">
        <p14:creationId xmlns:p14="http://schemas.microsoft.com/office/powerpoint/2010/main" val="262823546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4F6640-909F-4CB0-B250-C16DE5590D84}"/>
              </a:ext>
            </a:extLst>
          </p:cNvPr>
          <p:cNvSpPr>
            <a:spLocks noGrp="1"/>
          </p:cNvSpPr>
          <p:nvPr>
            <p:ph type="body" sz="quarter" idx="4294967295"/>
          </p:nvPr>
        </p:nvSpPr>
        <p:spPr>
          <a:xfrm>
            <a:off x="0" y="1189038"/>
            <a:ext cx="11652250" cy="5373651"/>
          </a:xfrm>
        </p:spPr>
        <p:txBody>
          <a:bodyPr/>
          <a:lstStyle/>
          <a:p>
            <a:r>
              <a:rPr lang="en-US" dirty="0"/>
              <a:t>Get Source Code from TFVC</a:t>
            </a:r>
          </a:p>
          <a:p>
            <a:r>
              <a:rPr lang="en-US" dirty="0"/>
              <a:t>NuGet Restore Packages</a:t>
            </a:r>
          </a:p>
          <a:p>
            <a:r>
              <a:rPr lang="en-US" dirty="0"/>
              <a:t>Build Solutions</a:t>
            </a:r>
          </a:p>
          <a:p>
            <a:r>
              <a:rPr lang="en-US" dirty="0" err="1"/>
              <a:t>SonarQube</a:t>
            </a:r>
            <a:r>
              <a:rPr lang="en-US" dirty="0"/>
              <a:t> Static Code Analysis</a:t>
            </a:r>
          </a:p>
          <a:p>
            <a:r>
              <a:rPr lang="en-US" dirty="0"/>
              <a:t>Unit Tests</a:t>
            </a:r>
          </a:p>
          <a:p>
            <a:r>
              <a:rPr lang="en-US" dirty="0"/>
              <a:t>Update Solution plugins from source control</a:t>
            </a:r>
          </a:p>
          <a:p>
            <a:r>
              <a:rPr lang="en-US" dirty="0"/>
              <a:t>CRM Solution Import into SIT Environment</a:t>
            </a:r>
          </a:p>
          <a:p>
            <a:r>
              <a:rPr lang="en-US" dirty="0">
                <a:highlight>
                  <a:srgbClr val="FFFF00"/>
                </a:highlight>
              </a:rPr>
              <a:t>Cucumber / Selenium Automated UI Testing</a:t>
            </a:r>
          </a:p>
        </p:txBody>
      </p:sp>
      <p:sp>
        <p:nvSpPr>
          <p:cNvPr id="2" name="Title 1">
            <a:extLst>
              <a:ext uri="{FF2B5EF4-FFF2-40B4-BE49-F238E27FC236}">
                <a16:creationId xmlns:a16="http://schemas.microsoft.com/office/drawing/2014/main" id="{0E2D0DBB-0D14-4424-970F-82107640ABFD}"/>
              </a:ext>
            </a:extLst>
          </p:cNvPr>
          <p:cNvSpPr>
            <a:spLocks noGrp="1"/>
          </p:cNvSpPr>
          <p:nvPr>
            <p:ph type="title" idx="4294967295"/>
          </p:nvPr>
        </p:nvSpPr>
        <p:spPr>
          <a:xfrm>
            <a:off x="536575" y="288925"/>
            <a:ext cx="11655425" cy="900113"/>
          </a:xfrm>
        </p:spPr>
        <p:txBody>
          <a:bodyPr/>
          <a:lstStyle/>
          <a:p>
            <a:r>
              <a:rPr lang="en-US" b="1" dirty="0"/>
              <a:t>NEW BUILD STARTED ON BUILD AGENT</a:t>
            </a:r>
          </a:p>
        </p:txBody>
      </p:sp>
    </p:spTree>
    <p:extLst>
      <p:ext uri="{BB962C8B-B14F-4D97-AF65-F5344CB8AC3E}">
        <p14:creationId xmlns:p14="http://schemas.microsoft.com/office/powerpoint/2010/main" val="1719161359"/>
      </p:ext>
    </p:extLst>
  </p:cSld>
  <p:clrMapOvr>
    <a:masterClrMapping/>
  </p:clrMapOvr>
  <p:transition>
    <p:fade/>
  </p:transition>
</p:sld>
</file>

<file path=ppt/theme/theme1.xml><?xml version="1.0" encoding="utf-8"?>
<a:theme xmlns:a="http://schemas.openxmlformats.org/drawingml/2006/main" name="4-05141_Cross UG Focus 2017 Template">
  <a:themeElements>
    <a:clrScheme name="Custom 4">
      <a:dk1>
        <a:srgbClr val="505050"/>
      </a:dk1>
      <a:lt1>
        <a:srgbClr val="FFFFFF"/>
      </a:lt1>
      <a:dk2>
        <a:srgbClr val="2B2463"/>
      </a:dk2>
      <a:lt2>
        <a:srgbClr val="EAEAEA"/>
      </a:lt2>
      <a:accent1>
        <a:srgbClr val="505050"/>
      </a:accent1>
      <a:accent2>
        <a:srgbClr val="C3C3C4"/>
      </a:accent2>
      <a:accent3>
        <a:srgbClr val="2B2463"/>
      </a:accent3>
      <a:accent4>
        <a:srgbClr val="9898A2"/>
      </a:accent4>
      <a:accent5>
        <a:srgbClr val="505050"/>
      </a:accent5>
      <a:accent6>
        <a:srgbClr val="FFFFFF"/>
      </a:accent6>
      <a:hlink>
        <a:srgbClr val="0095C8"/>
      </a:hlink>
      <a:folHlink>
        <a:srgbClr val="0095C8"/>
      </a:folHlink>
    </a:clrScheme>
    <a:fontScheme name="Custom 3">
      <a:majorFont>
        <a:latin typeface="Arial"/>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ossUG_Focus17_PPT_Template.potx" id="{9C7CD8A0-B3CD-4F35-9ADF-531058F1F8DC}" vid="{E49101AA-4924-4C98-889F-7DEB02DE98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Focus_2018_PowerPoint_Template</Template>
  <TotalTime>35464</TotalTime>
  <Words>5768</Words>
  <Application>Microsoft Office PowerPoint</Application>
  <PresentationFormat>Widescreen</PresentationFormat>
  <Paragraphs>1006</Paragraphs>
  <Slides>168</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168</vt:i4>
      </vt:variant>
    </vt:vector>
  </HeadingPairs>
  <TitlesOfParts>
    <vt:vector size="178" baseType="lpstr">
      <vt:lpstr>Arial</vt:lpstr>
      <vt:lpstr>BlinkMacSystemFont</vt:lpstr>
      <vt:lpstr>Calibri</vt:lpstr>
      <vt:lpstr>Consolas</vt:lpstr>
      <vt:lpstr>Courier New</vt:lpstr>
      <vt:lpstr>Georgia</vt:lpstr>
      <vt:lpstr>Roboto</vt:lpstr>
      <vt:lpstr>Segoe UI</vt:lpstr>
      <vt:lpstr>Wingdings</vt:lpstr>
      <vt:lpstr>4-05141_Cross UG Focus 2017 Template</vt:lpstr>
      <vt:lpstr>PowerPoint Presentation</vt:lpstr>
      <vt:lpstr>Dynamics 365 Continuous Integration / Delivery</vt:lpstr>
      <vt:lpstr>My Experience</vt:lpstr>
      <vt:lpstr>What’s in it for me?</vt:lpstr>
      <vt:lpstr>History</vt:lpstr>
      <vt:lpstr>History of Lean Production to Lean Software</vt:lpstr>
      <vt:lpstr>Toyota Production System</vt:lpstr>
      <vt:lpstr>PowerPoint Presentation</vt:lpstr>
      <vt:lpstr>Blockbuster survives in Alaska</vt:lpstr>
      <vt:lpstr>Defined</vt:lpstr>
      <vt:lpstr>Continuous Integration (CI)</vt:lpstr>
      <vt:lpstr>Continuous delivery (CD)</vt:lpstr>
      <vt:lpstr>Continuous deployment (CD2 or CDtoo)</vt:lpstr>
      <vt:lpstr>Continuous Delivery != Continuous Deployment</vt:lpstr>
      <vt:lpstr>Story / Requirements Management</vt:lpstr>
      <vt:lpstr>Build Process</vt:lpstr>
      <vt:lpstr>Benefits</vt:lpstr>
      <vt:lpstr>Survey Says?</vt:lpstr>
      <vt:lpstr>High Performance* Organizations</vt:lpstr>
      <vt:lpstr>1. Have Transformational Leaders</vt:lpstr>
      <vt:lpstr>2. Automate Everything</vt:lpstr>
      <vt:lpstr>3. Embrace DevOps Practices </vt:lpstr>
      <vt:lpstr>4. Loosely Coupled Architectures </vt:lpstr>
      <vt:lpstr>5. Lean Product Management</vt:lpstr>
      <vt:lpstr>6. Branch Less</vt:lpstr>
      <vt:lpstr>7. Get Results</vt:lpstr>
      <vt:lpstr>High vs. Low Performance* Organizations</vt:lpstr>
      <vt:lpstr>DevOps for COTS </vt:lpstr>
      <vt:lpstr>Benefits to Continuous Delivery (CD)</vt:lpstr>
      <vt:lpstr>Continuous Obstacles For Some</vt:lpstr>
      <vt:lpstr>Setup For Success</vt:lpstr>
      <vt:lpstr>Dynamics 365 Hello World in Production</vt:lpstr>
      <vt:lpstr>Are You Setup For Success? </vt:lpstr>
      <vt:lpstr>Building Blocks for CI / CD </vt:lpstr>
      <vt:lpstr>Team Development Models</vt:lpstr>
      <vt:lpstr>Organizing your team to develop solutions </vt:lpstr>
      <vt:lpstr>Single organization: One master solution</vt:lpstr>
      <vt:lpstr>Single organization: Multiple DEV solutions overlay components single master solution</vt:lpstr>
      <vt:lpstr>Multi-org imported into master org</vt:lpstr>
      <vt:lpstr>Single Org: One master solution</vt:lpstr>
      <vt:lpstr>DEMO VSTS Environments</vt:lpstr>
      <vt:lpstr>Visual Studio Team Services </vt:lpstr>
      <vt:lpstr>VSTS DEMO</vt:lpstr>
      <vt:lpstr>VSTS Build Agent</vt:lpstr>
      <vt:lpstr>VSTS Build Agent Queues</vt:lpstr>
      <vt:lpstr>Download VSTS Build Agent</vt:lpstr>
      <vt:lpstr>VSTS Build Agent Configure and Run</vt:lpstr>
      <vt:lpstr>VSTS Build Agent .\config.cmd</vt:lpstr>
      <vt:lpstr>Kick Off Build – Developer </vt:lpstr>
      <vt:lpstr>Visual Studio Solutions Overview</vt:lpstr>
      <vt:lpstr>Source Control in VSTS</vt:lpstr>
      <vt:lpstr>Source Control in Visual Studio</vt:lpstr>
      <vt:lpstr>Export Solution</vt:lpstr>
      <vt:lpstr>Short Intro to Dynamics 365 (SDK) </vt:lpstr>
      <vt:lpstr>Export Solution</vt:lpstr>
      <vt:lpstr>Update Dev Solution Entity “version” </vt:lpstr>
      <vt:lpstr>ExportSolutionRequest</vt:lpstr>
      <vt:lpstr>Solution Export Powershell Script</vt:lpstr>
      <vt:lpstr>Command Line: Check In Code </vt:lpstr>
      <vt:lpstr>After We Check In, Trigger the Build</vt:lpstr>
      <vt:lpstr>Check In Triggers Build</vt:lpstr>
      <vt:lpstr>What is a Build Agent Task?</vt:lpstr>
      <vt:lpstr>NEW BUILD STARTED ON BUILD AGENT</vt:lpstr>
      <vt:lpstr>Get Sources Build Task</vt:lpstr>
      <vt:lpstr>Get Sources Agent Build Task</vt:lpstr>
      <vt:lpstr>Get Sources From Command Line</vt:lpstr>
      <vt:lpstr>NEW BUILD STARTED ON BUILD AGENT</vt:lpstr>
      <vt:lpstr>NuGet Restore Build Task</vt:lpstr>
      <vt:lpstr>NuGet Restore Build Task</vt:lpstr>
      <vt:lpstr>NuGet Command Line</vt:lpstr>
      <vt:lpstr>NuGet Command Line Restore</vt:lpstr>
      <vt:lpstr>NEW BUILD STARTED ON BUILD AGENT</vt:lpstr>
      <vt:lpstr>VSTS Build Task</vt:lpstr>
      <vt:lpstr>VSTS Build All Projects</vt:lpstr>
      <vt:lpstr>Command Line : Build Projects</vt:lpstr>
      <vt:lpstr>NEW BUILD STARTED ON BUILD AGENT</vt:lpstr>
      <vt:lpstr>SonarQube – Build Server Analysis</vt:lpstr>
      <vt:lpstr>VSTS SonarQube Extension</vt:lpstr>
      <vt:lpstr>VSTS SonarQube Code Analysis</vt:lpstr>
      <vt:lpstr>SonarQube Service Endpoint in VSTS</vt:lpstr>
      <vt:lpstr>Command Line: SonarQube Begin / End</vt:lpstr>
      <vt:lpstr>SonarLint – Developer Desktop</vt:lpstr>
      <vt:lpstr>NEW BUILD STARTED ON BUILD AGENT</vt:lpstr>
      <vt:lpstr>FakeXrmEasy</vt:lpstr>
      <vt:lpstr>VSTS Unit Testing Task</vt:lpstr>
      <vt:lpstr>VSTS Unit Testing Task</vt:lpstr>
      <vt:lpstr>VSTest.Console.exe command-line options</vt:lpstr>
      <vt:lpstr>NEW BUILD STARTED ON BUILD AGENT</vt:lpstr>
      <vt:lpstr>Solution Packager</vt:lpstr>
      <vt:lpstr>Solution Extract/Pack, Replace Plugin</vt:lpstr>
      <vt:lpstr>NEW BUILD STARTED ON BUILD AGENT</vt:lpstr>
      <vt:lpstr>VSTS Extension: XRM CI Framework</vt:lpstr>
      <vt:lpstr>MSCRM Import Solution</vt:lpstr>
      <vt:lpstr>Build Variables</vt:lpstr>
      <vt:lpstr>MSCRM Import Solution</vt:lpstr>
      <vt:lpstr>PowerPoint Presentation</vt:lpstr>
      <vt:lpstr>VSTS Build Task</vt:lpstr>
      <vt:lpstr>PowerPoint Presentation</vt:lpstr>
      <vt:lpstr>NEW BUILD STARTED ON BUILD AGENT</vt:lpstr>
      <vt:lpstr>Cucumber</vt:lpstr>
      <vt:lpstr>Gherkin Given / When / Then Statements</vt:lpstr>
      <vt:lpstr>Dynamics CRM Create Contact Example</vt:lpstr>
      <vt:lpstr>Selenium Browser Automation</vt:lpstr>
      <vt:lpstr>Microsoft / EasyRepro</vt:lpstr>
      <vt:lpstr>Easy Dynamics CRM UI Automation</vt:lpstr>
      <vt:lpstr>Given user logs into dynamics 365 sales</vt:lpstr>
      <vt:lpstr>And navigates subarea Sales then Contacts</vt:lpstr>
      <vt:lpstr>And clicks New button on the ribbon</vt:lpstr>
      <vt:lpstr>And enters firstname Chris and lastname Clark in fullname field of type fullname</vt:lpstr>
      <vt:lpstr>And enters test@contoso.com in emailaddress1 field of type string</vt:lpstr>
      <vt:lpstr>And user should see emailaddress1 field of type string is test@contoso.com</vt:lpstr>
      <vt:lpstr>Release Management</vt:lpstr>
      <vt:lpstr>VSTS Release Definition</vt:lpstr>
      <vt:lpstr>VSTS Release Definition</vt:lpstr>
      <vt:lpstr>VSTS Release Definition</vt:lpstr>
      <vt:lpstr>VSTS Release Definition</vt:lpstr>
      <vt:lpstr>VSTS Release Definition</vt:lpstr>
      <vt:lpstr>VSTS Release Definition</vt:lpstr>
      <vt:lpstr>VSTS Release Definition</vt:lpstr>
      <vt:lpstr>VSTS Release Definition</vt:lpstr>
      <vt:lpstr>VSTS Release Definition</vt:lpstr>
      <vt:lpstr>VSTS Release Definition</vt:lpstr>
      <vt:lpstr>VSTS Release Definition</vt:lpstr>
      <vt:lpstr>Jenkins Server</vt:lpstr>
      <vt:lpstr>Single organization: One master solution</vt:lpstr>
      <vt:lpstr>Jenkins Developer Check-In GIT</vt:lpstr>
      <vt:lpstr>Build Process</vt:lpstr>
      <vt:lpstr>Jenkins Server</vt:lpstr>
      <vt:lpstr>Jenkins Continuous Integration / Delivery</vt:lpstr>
      <vt:lpstr>Create New Job</vt:lpstr>
      <vt:lpstr>Create Freestyle Project</vt:lpstr>
      <vt:lpstr>Specify GitHub Project</vt:lpstr>
      <vt:lpstr>Specify Repository, Creds, Branch</vt:lpstr>
      <vt:lpstr>Trigger build remotely via URL w/ Token</vt:lpstr>
      <vt:lpstr>PowerPoint Presentation</vt:lpstr>
      <vt:lpstr>Developer Check-In GIT</vt:lpstr>
      <vt:lpstr>PowerShell Script</vt:lpstr>
      <vt:lpstr>Operations / Monitoring</vt:lpstr>
      <vt:lpstr>Dynamics Operations and Measurement</vt:lpstr>
      <vt:lpstr>Dynamics CRM Monitoring On-Premises</vt:lpstr>
      <vt:lpstr>Organization Insights for Dynamics 365</vt:lpstr>
      <vt:lpstr>Dynamics Organization Insights</vt:lpstr>
      <vt:lpstr>Dynamics Organization Insights</vt:lpstr>
      <vt:lpstr>Dynamics Organization Insights</vt:lpstr>
      <vt:lpstr>Dynamics Organization Insights</vt:lpstr>
      <vt:lpstr>Dynamics Organization Insights</vt:lpstr>
      <vt:lpstr>Other Stuff</vt:lpstr>
      <vt:lpstr>Feature Flags</vt:lpstr>
      <vt:lpstr>Things that don’t transfer with Solutions</vt:lpstr>
      <vt:lpstr>Configuration Migration Tool</vt:lpstr>
      <vt:lpstr>Configuration Migration Tool</vt:lpstr>
      <vt:lpstr>Package Deployer</vt:lpstr>
      <vt:lpstr>Dynamics CRM Package Deployer</vt:lpstr>
      <vt:lpstr>Dynamics CRM Package Deployer</vt:lpstr>
      <vt:lpstr>Packages Deployed via Powershell</vt:lpstr>
      <vt:lpstr>Package Deploy Example</vt:lpstr>
      <vt:lpstr>PowerShell</vt:lpstr>
      <vt:lpstr>Microsoft Dynamics 365 Management Cmdlets</vt:lpstr>
      <vt:lpstr>Connector Cmdlets</vt:lpstr>
      <vt:lpstr>Package Deployment Cmdlets</vt:lpstr>
      <vt:lpstr>Dynamics 365 Online Management API</vt:lpstr>
      <vt:lpstr>The End</vt:lpstr>
      <vt:lpstr>PowerPoint Presentation</vt:lpstr>
      <vt:lpstr>Appendix</vt:lpstr>
      <vt:lpstr>Async Solution Import  </vt:lpstr>
      <vt:lpstr>Lean Software Started with Guns</vt:lpstr>
      <vt:lpstr>Lean Production into Lean Software</vt:lpstr>
      <vt:lpstr>Lean principles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Clark</dc:creator>
  <cp:lastModifiedBy>Christopher Clark</cp:lastModifiedBy>
  <cp:revision>590</cp:revision>
  <dcterms:created xsi:type="dcterms:W3CDTF">2018-04-06T15:05:44Z</dcterms:created>
  <dcterms:modified xsi:type="dcterms:W3CDTF">2018-05-23T12:00:41Z</dcterms:modified>
</cp:coreProperties>
</file>